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48"/>
  </p:notesMasterIdLst>
  <p:handoutMasterIdLst>
    <p:handoutMasterId r:id="rId49"/>
  </p:handoutMasterIdLst>
  <p:sldIdLst>
    <p:sldId id="256" r:id="rId2"/>
    <p:sldId id="257" r:id="rId3"/>
    <p:sldId id="312" r:id="rId4"/>
    <p:sldId id="313" r:id="rId5"/>
    <p:sldId id="314" r:id="rId6"/>
    <p:sldId id="258" r:id="rId7"/>
    <p:sldId id="259" r:id="rId8"/>
    <p:sldId id="260" r:id="rId9"/>
    <p:sldId id="297" r:id="rId10"/>
    <p:sldId id="296" r:id="rId11"/>
    <p:sldId id="295" r:id="rId12"/>
    <p:sldId id="294" r:id="rId13"/>
    <p:sldId id="293" r:id="rId14"/>
    <p:sldId id="292" r:id="rId15"/>
    <p:sldId id="261" r:id="rId16"/>
    <p:sldId id="279" r:id="rId17"/>
    <p:sldId id="269" r:id="rId18"/>
    <p:sldId id="284" r:id="rId19"/>
    <p:sldId id="270" r:id="rId20"/>
    <p:sldId id="281" r:id="rId21"/>
    <p:sldId id="271" r:id="rId22"/>
    <p:sldId id="282" r:id="rId23"/>
    <p:sldId id="283" r:id="rId24"/>
    <p:sldId id="272" r:id="rId25"/>
    <p:sldId id="285" r:id="rId26"/>
    <p:sldId id="273" r:id="rId27"/>
    <p:sldId id="286" r:id="rId28"/>
    <p:sldId id="274" r:id="rId29"/>
    <p:sldId id="287" r:id="rId30"/>
    <p:sldId id="275" r:id="rId31"/>
    <p:sldId id="288" r:id="rId32"/>
    <p:sldId id="289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278" r:id="rId45"/>
    <p:sldId id="290" r:id="rId46"/>
    <p:sldId id="310" r:id="rId47"/>
  </p:sldIdLst>
  <p:sldSz cx="9144000" cy="6858000" type="screen4x3"/>
  <p:notesSz cx="6888163" cy="1002188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454" autoAdjust="0"/>
  </p:normalViewPr>
  <p:slideViewPr>
    <p:cSldViewPr>
      <p:cViewPr varScale="1">
        <p:scale>
          <a:sx n="70" d="100"/>
          <a:sy n="70" d="100"/>
        </p:scale>
        <p:origin x="138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86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276" cy="50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t" anchorCtr="0" compatLnSpc="1">
            <a:prstTxWarp prst="textNoShape">
              <a:avLst/>
            </a:prstTxWarp>
          </a:bodyPr>
          <a:lstStyle>
            <a:lvl1pPr defTabSz="903288">
              <a:defRPr sz="1200">
                <a:latin typeface="Arial" pitchFamily="34" charset="0"/>
              </a:defRPr>
            </a:lvl1pPr>
          </a:lstStyle>
          <a:p>
            <a:endParaRPr lang="th-TH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2264" y="0"/>
            <a:ext cx="2984276" cy="50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t" anchorCtr="0" compatLnSpc="1">
            <a:prstTxWarp prst="textNoShape">
              <a:avLst/>
            </a:prstTxWarp>
          </a:bodyPr>
          <a:lstStyle>
            <a:lvl1pPr algn="r" defTabSz="903288">
              <a:defRPr sz="1200">
                <a:latin typeface="Arial" pitchFamily="34" charset="0"/>
              </a:defRPr>
            </a:lvl1pPr>
          </a:lstStyle>
          <a:p>
            <a:endParaRPr lang="th-TH"/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19102"/>
            <a:ext cx="2984276" cy="50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b" anchorCtr="0" compatLnSpc="1">
            <a:prstTxWarp prst="textNoShape">
              <a:avLst/>
            </a:prstTxWarp>
          </a:bodyPr>
          <a:lstStyle>
            <a:lvl1pPr defTabSz="903288">
              <a:defRPr sz="1200">
                <a:latin typeface="Arial" pitchFamily="34" charset="0"/>
              </a:defRPr>
            </a:lvl1pPr>
          </a:lstStyle>
          <a:p>
            <a:endParaRPr lang="th-TH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2264" y="9519102"/>
            <a:ext cx="2984276" cy="50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b" anchorCtr="0" compatLnSpc="1">
            <a:prstTxWarp prst="textNoShape">
              <a:avLst/>
            </a:prstTxWarp>
          </a:bodyPr>
          <a:lstStyle>
            <a:lvl1pPr algn="r" defTabSz="903288">
              <a:defRPr sz="1200">
                <a:latin typeface="Arial" pitchFamily="34" charset="0"/>
              </a:defRPr>
            </a:lvl1pPr>
          </a:lstStyle>
          <a:p>
            <a:fld id="{60C17B38-5913-40B6-9F24-6F84CA8E96FD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182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276" cy="50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t" anchorCtr="0" compatLnSpc="1">
            <a:prstTxWarp prst="textNoShape">
              <a:avLst/>
            </a:prstTxWarp>
          </a:bodyPr>
          <a:lstStyle>
            <a:lvl1pPr defTabSz="903288">
              <a:defRPr sz="1200">
                <a:latin typeface="Arial" pitchFamily="34" charset="0"/>
              </a:defRPr>
            </a:lvl1pPr>
          </a:lstStyle>
          <a:p>
            <a:endParaRPr lang="th-TH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2264" y="0"/>
            <a:ext cx="2984276" cy="50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t" anchorCtr="0" compatLnSpc="1">
            <a:prstTxWarp prst="textNoShape">
              <a:avLst/>
            </a:prstTxWarp>
          </a:bodyPr>
          <a:lstStyle>
            <a:lvl1pPr algn="r" defTabSz="903288">
              <a:defRPr sz="1200">
                <a:latin typeface="Arial" pitchFamily="34" charset="0"/>
              </a:defRPr>
            </a:lvl1pPr>
          </a:lstStyle>
          <a:p>
            <a:endParaRPr lang="th-TH"/>
          </a:p>
        </p:txBody>
      </p:sp>
      <p:sp>
        <p:nvSpPr>
          <p:cNvPr id="573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9800" y="750888"/>
            <a:ext cx="5011738" cy="37607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9303" y="4760357"/>
            <a:ext cx="5509557" cy="451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9102"/>
            <a:ext cx="2984276" cy="50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b" anchorCtr="0" compatLnSpc="1">
            <a:prstTxWarp prst="textNoShape">
              <a:avLst/>
            </a:prstTxWarp>
          </a:bodyPr>
          <a:lstStyle>
            <a:lvl1pPr defTabSz="903288">
              <a:defRPr sz="1200">
                <a:latin typeface="Arial" pitchFamily="34" charset="0"/>
              </a:defRPr>
            </a:lvl1pPr>
          </a:lstStyle>
          <a:p>
            <a:endParaRPr lang="th-TH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2264" y="9519102"/>
            <a:ext cx="2984276" cy="50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386" tIns="45194" rIns="90386" bIns="45194" numCol="1" anchor="b" anchorCtr="0" compatLnSpc="1">
            <a:prstTxWarp prst="textNoShape">
              <a:avLst/>
            </a:prstTxWarp>
          </a:bodyPr>
          <a:lstStyle>
            <a:lvl1pPr algn="r" defTabSz="903288">
              <a:defRPr sz="1200">
                <a:latin typeface="Arial" pitchFamily="34" charset="0"/>
              </a:defRPr>
            </a:lvl1pPr>
          </a:lstStyle>
          <a:p>
            <a:fld id="{B886831B-6D9C-492E-AB2C-7253B9B39847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63316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7DA70D-8639-4E8D-BD5C-8EF5673A73A7}" type="slidenum">
              <a:rPr lang="en-US"/>
              <a:pPr/>
              <a:t>1</a:t>
            </a:fld>
            <a:endParaRPr lang="th-TH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38649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9C6B54-B3B4-4DDC-A343-6CEA8E83FB20}" type="slidenum">
              <a:rPr lang="en-US"/>
              <a:pPr/>
              <a:t>2</a:t>
            </a:fld>
            <a:endParaRPr lang="th-TH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4369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09630B-C74E-4B6B-8246-BE153D680436}" type="slidenum">
              <a:rPr lang="en-US"/>
              <a:pPr/>
              <a:t>6</a:t>
            </a:fld>
            <a:endParaRPr lang="th-TH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0437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ECEF83-07BC-41A8-AD87-B3E3AC1289E0}" type="slidenum">
              <a:rPr lang="en-US"/>
              <a:pPr/>
              <a:t>7</a:t>
            </a:fld>
            <a:endParaRPr lang="th-TH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730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BC6B4E-3CAB-4833-A15D-B756961B2AA2}" type="slidenum">
              <a:rPr lang="en-US"/>
              <a:pPr/>
              <a:t>8</a:t>
            </a:fld>
            <a:endParaRPr lang="th-TH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1122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753494-341D-462E-82DB-044D639199F4}" type="slidenum">
              <a:rPr lang="en-US"/>
              <a:pPr/>
              <a:t>9</a:t>
            </a:fld>
            <a:endParaRPr lang="th-TH"/>
          </a:p>
        </p:txBody>
      </p:sp>
      <p:sp>
        <p:nvSpPr>
          <p:cNvPr id="138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9591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FDF50A-6BC7-4385-96A8-30D3394648B2}" type="slidenum">
              <a:rPr lang="en-US"/>
              <a:pPr/>
              <a:t>10</a:t>
            </a:fld>
            <a:endParaRPr lang="th-TH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4437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DC6F58-67DC-4028-A60D-B1DFAEF57195}" type="slidenum">
              <a:rPr lang="en-US"/>
              <a:pPr/>
              <a:t>11</a:t>
            </a:fld>
            <a:endParaRPr lang="th-TH"/>
          </a:p>
        </p:txBody>
      </p:sp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18843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7A0C77-10BF-48AC-95CD-2AFB1357615D}" type="slidenum">
              <a:rPr lang="en-US"/>
              <a:pPr/>
              <a:t>12</a:t>
            </a:fld>
            <a:endParaRPr lang="th-TH"/>
          </a:p>
        </p:txBody>
      </p:sp>
      <p:sp>
        <p:nvSpPr>
          <p:cNvPr id="141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5509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DA6D02-3CF6-4400-A9F3-2A0284E6F58F}" type="slidenum">
              <a:rPr lang="en-US"/>
              <a:pPr/>
              <a:t>13</a:t>
            </a:fld>
            <a:endParaRPr lang="th-TH"/>
          </a:p>
        </p:txBody>
      </p:sp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59320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5593A0-09CD-47E1-B20F-A722352B4635}" type="slidenum">
              <a:rPr lang="en-US"/>
              <a:pPr/>
              <a:t>14</a:t>
            </a:fld>
            <a:endParaRPr lang="th-TH"/>
          </a:p>
        </p:txBody>
      </p:sp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1153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5E5F9F-BEA2-4ECA-B5DF-4A3C18A5C2D5}" type="slidenum">
              <a:rPr lang="en-US"/>
              <a:pPr/>
              <a:t>15</a:t>
            </a:fld>
            <a:endParaRPr lang="th-TH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42098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151747-F316-4A50-909A-00F14B3F529B}" type="slidenum">
              <a:rPr lang="en-US"/>
              <a:pPr/>
              <a:t>16</a:t>
            </a:fld>
            <a:endParaRPr lang="th-TH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36778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B0733D-F161-459D-B482-1168C4004600}" type="slidenum">
              <a:rPr lang="en-US"/>
              <a:pPr/>
              <a:t>17</a:t>
            </a:fld>
            <a:endParaRPr lang="th-TH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69413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F26B0B-15C2-46E8-89EB-8E9B121CE674}" type="slidenum">
              <a:rPr lang="en-US"/>
              <a:pPr/>
              <a:t>18</a:t>
            </a:fld>
            <a:endParaRPr lang="th-TH"/>
          </a:p>
        </p:txBody>
      </p:sp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82734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14E344-60BC-481F-9FDF-6950EB5527F7}" type="slidenum">
              <a:rPr lang="en-US"/>
              <a:pPr/>
              <a:t>19</a:t>
            </a:fld>
            <a:endParaRPr lang="th-TH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333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AB40B8-0EB4-48B5-8C8B-7281BF35D7C4}" type="slidenum">
              <a:rPr lang="en-US"/>
              <a:pPr/>
              <a:t>20</a:t>
            </a:fld>
            <a:endParaRPr lang="th-TH"/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63284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2A7A09-9322-469C-B64A-0DFE2E4FF250}" type="slidenum">
              <a:rPr lang="en-US"/>
              <a:pPr/>
              <a:t>21</a:t>
            </a:fld>
            <a:endParaRPr lang="th-TH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32797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E5F407-B553-4225-B70C-5ED5A4F3C29E}" type="slidenum">
              <a:rPr lang="en-US"/>
              <a:pPr/>
              <a:t>22</a:t>
            </a:fld>
            <a:endParaRPr lang="th-TH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74024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20F81B-D75D-4329-839D-4F9058D54D95}" type="slidenum">
              <a:rPr lang="en-US"/>
              <a:pPr/>
              <a:t>23</a:t>
            </a:fld>
            <a:endParaRPr lang="th-TH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87176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C30334-0AF5-4902-9F14-443DFAF4BEF6}" type="slidenum">
              <a:rPr lang="en-US"/>
              <a:pPr/>
              <a:t>24</a:t>
            </a:fld>
            <a:endParaRPr lang="th-TH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4497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153AB7-A885-4CF5-8D6A-D987326D7A4C}" type="slidenum">
              <a:rPr lang="en-US"/>
              <a:pPr/>
              <a:t>25</a:t>
            </a:fld>
            <a:endParaRPr lang="th-TH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60851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79F589-DE74-4924-9910-931F4BE73BF9}" type="slidenum">
              <a:rPr lang="en-US"/>
              <a:pPr/>
              <a:t>26</a:t>
            </a:fld>
            <a:endParaRPr lang="th-TH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62630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4096A6-176E-4BFA-97BC-05FCAD8CF850}" type="slidenum">
              <a:rPr lang="en-US"/>
              <a:pPr/>
              <a:t>27</a:t>
            </a:fld>
            <a:endParaRPr lang="th-TH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47962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A0AF5A-08B8-4D62-AE51-3E65D710B345}" type="slidenum">
              <a:rPr lang="en-US"/>
              <a:pPr/>
              <a:t>28</a:t>
            </a:fld>
            <a:endParaRPr lang="th-TH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395650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B0673A-64D7-40A3-B850-35EBC2D366D2}" type="slidenum">
              <a:rPr lang="en-US"/>
              <a:pPr/>
              <a:t>29</a:t>
            </a:fld>
            <a:endParaRPr lang="th-TH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6372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7D34E6-82E1-42C6-B746-CE0293A6EFE1}" type="slidenum">
              <a:rPr lang="en-US"/>
              <a:pPr/>
              <a:t>30</a:t>
            </a:fld>
            <a:endParaRPr lang="th-TH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14702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A17821-87F1-4B65-8D35-35A5C4B425BA}" type="slidenum">
              <a:rPr lang="en-US"/>
              <a:pPr/>
              <a:t>31</a:t>
            </a:fld>
            <a:endParaRPr lang="th-TH"/>
          </a:p>
        </p:txBody>
      </p:sp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43106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140D5E-3C6C-474D-B106-7708BE0C73EC}" type="slidenum">
              <a:rPr lang="en-US"/>
              <a:pPr/>
              <a:t>32</a:t>
            </a:fld>
            <a:endParaRPr lang="th-TH"/>
          </a:p>
        </p:txBody>
      </p:sp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85389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F5AD53-CB26-4617-8DFE-1C19D3AC2131}" type="slidenum">
              <a:rPr lang="en-US"/>
              <a:pPr/>
              <a:t>33</a:t>
            </a:fld>
            <a:endParaRPr lang="th-TH"/>
          </a:p>
        </p:txBody>
      </p:sp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43775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9C66B3-88C6-4D5F-83A5-01D958B2ED7A}" type="slidenum">
              <a:rPr lang="en-US"/>
              <a:pPr/>
              <a:t>34</a:t>
            </a:fld>
            <a:endParaRPr lang="th-TH"/>
          </a:p>
        </p:txBody>
      </p:sp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865451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4F1A28-36AE-47A5-8A51-03ACA7CA95DF}" type="slidenum">
              <a:rPr lang="en-US"/>
              <a:pPr/>
              <a:t>35</a:t>
            </a:fld>
            <a:endParaRPr lang="th-TH"/>
          </a:p>
        </p:txBody>
      </p:sp>
      <p:sp>
        <p:nvSpPr>
          <p:cNvPr id="15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464155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765A29-8C38-497A-A2ED-19A2FDD1BB7E}" type="slidenum">
              <a:rPr lang="en-US"/>
              <a:pPr/>
              <a:t>36</a:t>
            </a:fld>
            <a:endParaRPr lang="th-TH"/>
          </a:p>
        </p:txBody>
      </p:sp>
      <p:sp>
        <p:nvSpPr>
          <p:cNvPr id="152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45613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FE64D1-B9F8-4BF1-9AFF-9E48A51EEF78}" type="slidenum">
              <a:rPr lang="en-US"/>
              <a:pPr/>
              <a:t>37</a:t>
            </a:fld>
            <a:endParaRPr lang="th-TH"/>
          </a:p>
        </p:txBody>
      </p:sp>
      <p:sp>
        <p:nvSpPr>
          <p:cNvPr id="15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86827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C366F8-2EF5-486E-AAE6-1A529E2BA4F9}" type="slidenum">
              <a:rPr lang="en-US"/>
              <a:pPr/>
              <a:t>38</a:t>
            </a:fld>
            <a:endParaRPr lang="th-TH"/>
          </a:p>
        </p:txBody>
      </p:sp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01838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DFC6B3-9622-451E-9397-E29E4702F30D}" type="slidenum">
              <a:rPr lang="en-US"/>
              <a:pPr/>
              <a:t>39</a:t>
            </a:fld>
            <a:endParaRPr lang="th-TH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42721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C03E96-FEC9-4A91-9740-7AA37C6A061D}" type="slidenum">
              <a:rPr lang="en-US"/>
              <a:pPr/>
              <a:t>40</a:t>
            </a:fld>
            <a:endParaRPr lang="th-TH"/>
          </a:p>
        </p:txBody>
      </p:sp>
      <p:sp>
        <p:nvSpPr>
          <p:cNvPr id="160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918176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6B511C-DA7E-4B71-9F67-600EED74FC27}" type="slidenum">
              <a:rPr lang="en-US"/>
              <a:pPr/>
              <a:t>41</a:t>
            </a:fld>
            <a:endParaRPr lang="th-TH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18225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E9F026-3C6E-4327-AF88-F7E1AABB317A}" type="slidenum">
              <a:rPr lang="en-US"/>
              <a:pPr/>
              <a:t>42</a:t>
            </a:fld>
            <a:endParaRPr lang="th-TH"/>
          </a:p>
        </p:txBody>
      </p:sp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0118422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B40BED-C196-4153-927C-C79EF2BB8E4E}" type="slidenum">
              <a:rPr lang="en-US"/>
              <a:pPr/>
              <a:t>43</a:t>
            </a:fld>
            <a:endParaRPr lang="th-TH"/>
          </a:p>
        </p:txBody>
      </p:sp>
      <p:sp>
        <p:nvSpPr>
          <p:cNvPr id="166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583065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F94F14-68B5-4F33-959F-D095CA6A0035}" type="slidenum">
              <a:rPr lang="en-US"/>
              <a:pPr/>
              <a:t>44</a:t>
            </a:fld>
            <a:endParaRPr lang="th-TH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7959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0C2FA1-35C4-47EB-A367-E04A1612E233}" type="slidenum">
              <a:rPr lang="en-US"/>
              <a:pPr/>
              <a:t>45</a:t>
            </a:fld>
            <a:endParaRPr lang="th-TH"/>
          </a:p>
        </p:txBody>
      </p:sp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0012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427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4276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4277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4278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4279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4280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</p:grpSp>
        <p:sp>
          <p:nvSpPr>
            <p:cNvPr id="54281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54282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54283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คลิกเพื่อแก้ไขลักษณะชื่อเรื่องต้นแบบ</a:t>
            </a:r>
          </a:p>
        </p:txBody>
      </p:sp>
      <p:sp>
        <p:nvSpPr>
          <p:cNvPr id="54284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คลิกเพื่อแก้ไขลักษณะชื่อเรื่องรองต้นแบบ</a:t>
            </a:r>
          </a:p>
        </p:txBody>
      </p:sp>
      <p:sp>
        <p:nvSpPr>
          <p:cNvPr id="54285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4286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4287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1C990E4-68DB-4F72-8F28-62538C4D9DB2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B58805-6C3B-4189-BC5B-80FE6EE46C63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2543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D113467-569A-4521-B5FA-FCD89C3A642D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041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84244D6-9847-421E-856F-478A5A8CD8D2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7473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25B8754-DF94-47D3-B387-35C92CFE199D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9277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E2AD4A-5B8A-4B25-83A5-F1AA3B82B9A7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0545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54140A9-B3D9-4D61-B17A-E884167883BF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1180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2533CB4-8C14-4D2C-9C86-6EBDDAB0B1F0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7338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D57529D-A69B-4CA4-B88F-F9B89BA6EF4C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4649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2953B7D-D2F4-4ADE-916E-D97C534DD18F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9889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02D954-739B-4573-9174-1F531192EA32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0655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endParaRPr lang="th-TH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E6765A62-4A5A-4706-96E8-B8744DC32466}" type="slidenum">
              <a:rPr lang="en-US"/>
              <a:pPr/>
              <a:t>‹#›</a:t>
            </a:fld>
            <a:endParaRPr lang="th-TH"/>
          </a:p>
        </p:txBody>
      </p:sp>
      <p:grpSp>
        <p:nvGrpSpPr>
          <p:cNvPr id="53252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3253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3254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3255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3256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3257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3258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</p:grpSp>
        <p:sp>
          <p:nvSpPr>
            <p:cNvPr id="53259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53260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53261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53262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pitchFamily="34" charset="0"/>
              </a:defRPr>
            </a:lvl1pPr>
          </a:lstStyle>
          <a:p>
            <a:endParaRPr lang="th-TH"/>
          </a:p>
        </p:txBody>
      </p:sp>
      <p:sp>
        <p:nvSpPr>
          <p:cNvPr id="53263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88913"/>
            <a:ext cx="8785225" cy="5616575"/>
          </a:xfrm>
        </p:spPr>
        <p:txBody>
          <a:bodyPr/>
          <a:lstStyle/>
          <a:p>
            <a:r>
              <a:rPr lang="th-TH" sz="99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วินัยและการรักษาวินัย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7544" y="0"/>
            <a:ext cx="8229600" cy="993775"/>
          </a:xfrm>
        </p:spPr>
        <p:txBody>
          <a:bodyPr/>
          <a:lstStyle/>
          <a:p>
            <a:r>
              <a:rPr lang="th-TH" sz="54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นำเสนอโดย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908720"/>
            <a:ext cx="8686800" cy="5760640"/>
          </a:xfrm>
        </p:spPr>
        <p:txBody>
          <a:bodyPr/>
          <a:lstStyle/>
          <a:p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ชื่อ – สกุล  		นายอวยชัย  ทองหาร</a:t>
            </a:r>
          </a:p>
          <a:p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ตำแหน่ง		นิติกร</a:t>
            </a:r>
          </a:p>
          <a:p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ระดับ  		ชำนาญ</a:t>
            </a:r>
            <a:r>
              <a:rPr lang="th-TH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การพิเศษ</a:t>
            </a:r>
            <a:endParaRPr lang="th-TH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สังกัด		งานวินัยและนิติการ      </a:t>
            </a:r>
          </a:p>
          <a:p>
            <a:pPr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       		</a:t>
            </a:r>
            <a:r>
              <a:rPr lang="th-TH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สำนักงานศึกษาธิการจังหวัดเพชรบูรณ์</a:t>
            </a:r>
            <a:endParaRPr lang="th-TH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           		</a:t>
            </a:r>
            <a:r>
              <a:rPr lang="th-TH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สำนักงานปลัดกระทรวงศึกษาธิการ</a:t>
            </a:r>
            <a:endParaRPr lang="th-TH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การศึกษา   		นิติศาสตรบัณฑิต         มหาวิทยาลัยรามคำแหง</a:t>
            </a:r>
          </a:p>
          <a:p>
            <a:pPr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             		นิติศาสตรมหาบัณฑิต    มหาวิทยาลัย</a:t>
            </a:r>
            <a:r>
              <a:rPr lang="th-TH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รามคำแหง</a:t>
            </a:r>
          </a:p>
          <a:p>
            <a:pPr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		                  	ศึกษาศาสตรมหาบัณฑิต	มหาวิทยาลัยกรุงเทพธนบุรี</a:t>
            </a:r>
            <a:endParaRPr lang="th-TH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th-TH" sz="2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         		</a:t>
            </a:r>
            <a:r>
              <a:rPr lang="th-TH" sz="2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ประกาศนียบัตรวิชาชีพครู    สถาบันการพลศึกษาวิทยาเขตเพชรบูรณ์</a:t>
            </a:r>
            <a:endParaRPr lang="th-TH" sz="2400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04656"/>
          </a:xfrm>
        </p:spPr>
        <p:txBody>
          <a:bodyPr/>
          <a:lstStyle/>
          <a:p>
            <a:pPr marL="0" indent="0" algn="ctr">
              <a:buNone/>
            </a:pPr>
            <a:r>
              <a:rPr lang="th-TH" sz="3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พระราชบัญญัติระเบียบข้าราชการครูและบุคลากรทางการศึกษา พ.ศ.๒๕๔๗  และที่แก้ไขเพิ่มเติม</a:t>
            </a:r>
          </a:p>
          <a:p>
            <a:pPr marL="0" indent="0" algn="thaiDist">
              <a:buNone/>
            </a:pPr>
            <a:r>
              <a:rPr lang="th-TH" sz="3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	</a:t>
            </a:r>
            <a:r>
              <a:rPr lang="th-TH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 ๕๓  ภายใต้บังคับมาตรา ๔๕ วรรคหนึ่ง มาตรา ๕๐ มาตรา ๕๑ มาตรา ๕๘ มาตรา ๖๔ มาตรา ๖๕ มาตรา ๖๖ และมาตรา ๖๗  การบรรจุและแต่งตั้งข้าราชการครูและบุคลากรทางการศึกษา        ผู้มีอำนาจดังต่อไปนี้ เป็นผู้มีอำนาจสั่งบรรจุและแต่งตั้ง</a:t>
            </a:r>
          </a:p>
          <a:p>
            <a:pPr marL="0" indent="0" algn="thaiDist">
              <a:buNone/>
            </a:pPr>
            <a:r>
              <a:rPr lang="th-TH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	... (๕) การบรรจุและแต่งตั้งข้าราชการครูและบุคลากรทาง  การศึกษา ซึ่งมิได้อยู่ในสังกัดเขตพื้นที่การศึกษา  ให้ผู้บังคับบัญชาสูงสุดของส่วนราชการที่ผู้นั้นสังกัดอยู่เป็นผู้มีอำนาจสั่งบรรจุและแต่งตั้ง       โดยอนุมัติ ก.ค.ศ. หรือ อ.ก.ค.ศ. ที่ ก.ค.ศ. มอบหมาย  เว้นแต่ตำแหน่ง  ซึ่งมี</a:t>
            </a:r>
            <a:r>
              <a:rPr lang="th-TH" b="1" dirty="0" err="1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</a:t>
            </a:r>
            <a:r>
              <a:rPr lang="th-TH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ฐานะเชี่ยวชาญพิเศษ ให้ดำเนินการตาม (๑) โดยอนุโลม</a:t>
            </a:r>
          </a:p>
          <a:p>
            <a:pPr marL="0" indent="0">
              <a:buNone/>
            </a:pPr>
            <a:endParaRPr lang="th-TH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8529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 algn="ctr">
              <a:buNone/>
            </a:pPr>
            <a:r>
              <a:rPr lang="th-TH" sz="44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คำสั่งหัวหน้าคณะรักษาความสงบแห่งชาติ</a:t>
            </a:r>
          </a:p>
          <a:p>
            <a:pPr marL="0" indent="0" algn="ctr">
              <a:buNone/>
            </a:pPr>
            <a:r>
              <a:rPr lang="th-TH" sz="44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๑๙/๒๕๖๐</a:t>
            </a:r>
          </a:p>
          <a:p>
            <a:pPr marL="0" indent="0" algn="ctr">
              <a:buNone/>
            </a:pPr>
            <a:r>
              <a:rPr lang="th-TH" sz="44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การปฏิรูปในภูมิภาคของกระทรวงศึกษาธิการ</a:t>
            </a:r>
          </a:p>
          <a:p>
            <a:pPr marL="0" indent="0" algn="ctr">
              <a:buNone/>
            </a:pPr>
            <a:r>
              <a:rPr lang="th-TH" sz="44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สั่ง ณ วันที่ ๓ เมษายน พ.ศ.๒๕๖๐</a:t>
            </a:r>
            <a:endParaRPr lang="en-US" sz="44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9373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 algn="thaiDist">
              <a:buNone/>
            </a:pPr>
            <a:r>
              <a:rPr lang="th-TH" dirty="0" smtClean="0"/>
              <a:t>  	</a:t>
            </a:r>
            <a:r>
              <a:rPr lang="th-TH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 ๑๒  ให้มีศึกษาธิการจังหวัด เป็นผู้บังคับบัญชาข้าราชการ พนักงานราชการ และลูกจ้างในสำนักงานศึกษาธิการจังหวัด อยู่ภายใต้   การกำกับดูแลของศึกษาธิการภาค มีอำนาจหน้าที่รับผิดชอบ             การดำเนินงานของสำนักงานศึกษาธิการจังหวัด รวมทั้งมีอำนาจหน้าที่ตามที่กฎหมาย ...</a:t>
            </a:r>
          </a:p>
          <a:p>
            <a:pPr marL="0" indent="0" algn="thaiDist">
              <a:buNone/>
            </a:pPr>
            <a:r>
              <a:rPr lang="th-TH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	ให้ศึกษาธิการจังหวัด รองศึกษาธิการจังหวัด และข้าราชการ          ที่ปฏิบัติงานในสำนักงานศึกษาธิการจังหวัด เป็นข้าราชการครูและบุคลากรทางการศึกษา ...</a:t>
            </a:r>
            <a:endParaRPr lang="en-US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6166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5175"/>
            <a:ext cx="9144000" cy="575945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th-TH" sz="2400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“วินัย”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ตามพจนานุกรมฉบับราชบัณฑิตยสถาน พ.ศ.๒๕๔๒</a:t>
            </a: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   หมายถึง ระเบียบ แบบแผน และข้อบังคับ,ข้อปฏิบัติ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th-TH" sz="44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วินัย หมายถึงกฎเกณฑ์ ข้อบังคับหรือแบบแผน-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 ความประพฤติ ที่ควบคุมพฤติกรรมของคน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ในองค์กรให้เป็นไปในแนวทางที่พึงประสงค์</a:t>
            </a:r>
            <a:endParaRPr lang="th-TH" sz="36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700213"/>
            <a:ext cx="8856662" cy="442436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th-TH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พระราชบัญญัติระเบียบข้าราชการครูและบุคลากรทางการศึกษา พ.ศ.๒๕๔๗</a:t>
            </a:r>
          </a:p>
          <a:p>
            <a:pPr algn="ctr"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หมวด ๖</a:t>
            </a: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algn="ctr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บัญญัติให้ ข้าราชการครูและบุคลาการทางการศึกษา  ต้องรักษาวินัย</a:t>
            </a:r>
          </a:p>
          <a:p>
            <a:pPr algn="ctr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ตามที่บัญญัติเป็นข้อห้ามและข้อปฏิบัติตามหมวดนี้ อย่างเคร่งครัด</a:t>
            </a:r>
          </a:p>
          <a:p>
            <a:pPr algn="ctr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ตั้งแต่มาตรา ๘๒  ถึงมาตรา ๙๗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25575"/>
          </a:xfrm>
          <a:noFill/>
          <a:ln/>
        </p:spPr>
        <p:txBody>
          <a:bodyPr/>
          <a:lstStyle/>
          <a:p>
            <a:r>
              <a:rPr lang="th-TH" sz="480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วินัยข้าราชการครูและบุคลากรทางการศึกษา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2420938"/>
            <a:ext cx="8964612" cy="3960812"/>
          </a:xfrm>
        </p:spPr>
        <p:txBody>
          <a:bodyPr/>
          <a:lstStyle/>
          <a:p>
            <a:pPr>
              <a:buFontTx/>
              <a:buNone/>
            </a:pPr>
            <a:r>
              <a:rPr lang="th-TH" sz="54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สนับสนุนการปกครองในระบอบประชาธิปไตย</a:t>
            </a:r>
          </a:p>
          <a:p>
            <a:pPr>
              <a:buFontTx/>
              <a:buNone/>
            </a:pPr>
            <a:r>
              <a:rPr lang="th-TH" sz="54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อันมีพระมหากษัตริย์เป็นประมุข</a:t>
            </a:r>
          </a:p>
          <a:p>
            <a:pPr>
              <a:buFont typeface="Wingdings" pitchFamily="2" charset="2"/>
              <a:buNone/>
            </a:pPr>
            <a:r>
              <a:rPr lang="th-TH" sz="54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วางตัวเป็นกลางทางการเมือง</a:t>
            </a:r>
          </a:p>
        </p:txBody>
      </p:sp>
      <p:sp>
        <p:nvSpPr>
          <p:cNvPr id="819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79388" y="549275"/>
            <a:ext cx="8964612" cy="1655763"/>
          </a:xfrm>
          <a:noFill/>
          <a:ln/>
        </p:spPr>
        <p:txBody>
          <a:bodyPr/>
          <a:lstStyle/>
          <a:p>
            <a:pPr algn="l"/>
            <a:r>
              <a:rPr lang="th-TH" sz="720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๑. วินัยต่อประเทศชาติ (ม.๘๓,๙๓)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9388" y="333375"/>
            <a:ext cx="8713787" cy="2016125"/>
          </a:xfrm>
        </p:spPr>
        <p:txBody>
          <a:bodyPr/>
          <a:lstStyle/>
          <a:p>
            <a:r>
              <a:rPr lang="th-TH" sz="7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๒. วินัยต่อตำแหน่งหน้าที่ </a:t>
            </a:r>
            <a:br>
              <a:rPr lang="th-TH" sz="7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66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(ม.๘๔,๘๕,๙๐,๙๒,๙๓,๙๔)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2492375"/>
            <a:ext cx="9036050" cy="4176713"/>
          </a:xfrm>
        </p:spPr>
        <p:txBody>
          <a:bodyPr/>
          <a:lstStyle/>
          <a:p>
            <a:pPr>
              <a:buFontTx/>
              <a:buNone/>
            </a:pP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ซื่อสัตย์สุจริต    - คำนึงถึงประโยชน์ส่วนรวม  </a:t>
            </a:r>
          </a:p>
          <a:p>
            <a:pPr>
              <a:buFontTx/>
              <a:buNone/>
            </a:pP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ปฏิบัติตามกฎหมาย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ไม่เป็นกรรมการผู้จัดการหรือผู้จัดการ ในบริษัทหรือห้างหุ้นส่วน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รักษาชื่อเสียงของตน และรักษาเกียรติศักดิ์ของตำแหน่งหน้าที่</a:t>
            </a: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(ไม่เป็นผู้ประพฤติชั่ว)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274638"/>
            <a:ext cx="8642350" cy="1143000"/>
          </a:xfrm>
        </p:spPr>
        <p:txBody>
          <a:bodyPr/>
          <a:lstStyle/>
          <a:p>
            <a:r>
              <a:rPr lang="th-TH" sz="7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๓. วินัยต่อผู้บังคับบัญชา (ม.๘๖)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5038"/>
            <a:ext cx="8229600" cy="39211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z="60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ปฏิบัติตามคำสั่งของผู้บังคับบัญชา </a:t>
            </a:r>
          </a:p>
          <a:p>
            <a:pPr>
              <a:buFont typeface="Wingdings" pitchFamily="2" charset="2"/>
              <a:buNone/>
            </a:pPr>
            <a:r>
              <a:rPr lang="th-TH" sz="60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ที่สั่งในหน้าที่โดยชอบด้วยกฎหมาย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274638"/>
            <a:ext cx="8713788" cy="1143000"/>
          </a:xfrm>
        </p:spPr>
        <p:txBody>
          <a:bodyPr/>
          <a:lstStyle/>
          <a:p>
            <a:r>
              <a:rPr lang="th-TH" sz="7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๔. วินัยต่อผู้เรียน (ม.๘๗,๘๘,๙๔)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73238"/>
            <a:ext cx="8713788" cy="4895850"/>
          </a:xfrm>
        </p:spPr>
        <p:txBody>
          <a:bodyPr/>
          <a:lstStyle/>
          <a:p>
            <a:pPr>
              <a:buFontTx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อุทิศเวลา    		- ช่วยเหลือเกื้อกูล</a:t>
            </a:r>
          </a:p>
          <a:p>
            <a:pPr>
              <a:buFontTx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ประพฤติตนเป็นแบบอย่างที่ดี</a:t>
            </a:r>
          </a:p>
          <a:p>
            <a:pPr>
              <a:buFontTx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เคารพสิทธิ  		- ไม่ข่มเหง</a:t>
            </a:r>
          </a:p>
          <a:p>
            <a:pPr>
              <a:buFontTx/>
              <a:buNone/>
            </a:pPr>
            <a:r>
              <a:rPr lang="th-TH" sz="72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ไม่ล่วงละเมิดทางเพศต่อผู้เรียน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274638"/>
            <a:ext cx="8642350" cy="1143000"/>
          </a:xfrm>
        </p:spPr>
        <p:txBody>
          <a:bodyPr/>
          <a:lstStyle/>
          <a:p>
            <a:r>
              <a:rPr lang="th-TH" sz="7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๕. วินัยต่อประชาชน (ม.๘๘,๘๙)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ให้การต้อนรับอำนวยความสะดวก</a:t>
            </a:r>
          </a:p>
          <a:p>
            <a:pPr>
              <a:buFontTx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ให้ความเป็นธรรม       	</a:t>
            </a:r>
          </a:p>
          <a:p>
            <a:pPr>
              <a:buFontTx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ไม่กลั่นแกล้ง  กล่าวหา  ร้องเรียน</a:t>
            </a:r>
          </a:p>
          <a:p>
            <a:pPr>
              <a:buFontTx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ไม่ดูหมิ่น เหยียดหยามประชาชน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404813"/>
            <a:ext cx="8713788" cy="1368425"/>
          </a:xfrm>
        </p:spPr>
        <p:txBody>
          <a:bodyPr/>
          <a:lstStyle/>
          <a:p>
            <a:r>
              <a:rPr lang="th-TH" sz="7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๖. วินัยต่อผู้ร่วมงาน (ม.๘๘,๘๙)</a:t>
            </a:r>
            <a:endParaRPr lang="th-TH" sz="7200" b="0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989138"/>
            <a:ext cx="8640763" cy="4679950"/>
          </a:xfrm>
        </p:spPr>
        <p:txBody>
          <a:bodyPr/>
          <a:lstStyle/>
          <a:p>
            <a:pPr>
              <a:buFontTx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การรักษาความสามัคคี  ช่วยเหลือเกื้อกูลกัน</a:t>
            </a:r>
          </a:p>
          <a:p>
            <a:pPr>
              <a:buFontTx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สุภาพเรียบร้อย</a:t>
            </a:r>
          </a:p>
          <a:p>
            <a:pPr>
              <a:buFontTx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ไม่กลั่นแกล้ง  กล่าวหา  ร้องเรียนผู้อื่น</a:t>
            </a:r>
          </a:p>
          <a:p>
            <a:pPr>
              <a:buFontTx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โดยปราศจากความจริง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476250"/>
            <a:ext cx="8713788" cy="1296988"/>
          </a:xfrm>
        </p:spPr>
        <p:txBody>
          <a:bodyPr/>
          <a:lstStyle/>
          <a:p>
            <a:r>
              <a:rPr lang="th-TH" sz="7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๗. วินัยต่อตนเอง (ม.๘๒,๙๑,๙๔)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916113"/>
            <a:ext cx="8713788" cy="4537075"/>
          </a:xfrm>
        </p:spPr>
        <p:txBody>
          <a:bodyPr/>
          <a:lstStyle/>
          <a:p>
            <a:pPr>
              <a:buFontTx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ต้องมีวินัยโดยประพฤติตนเป็นแบบอย่างที่ดี</a:t>
            </a:r>
          </a:p>
          <a:p>
            <a:pPr>
              <a:buFontTx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รักษาชื่อเสียงมิให้เสื่อมเสีย</a:t>
            </a:r>
          </a:p>
          <a:p>
            <a:pPr>
              <a:buFontTx/>
              <a:buNone/>
            </a:pPr>
            <a:r>
              <a:rPr lang="th-TH" sz="6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ไม่คัดลอกหรือลอกเลียน </a:t>
            </a:r>
          </a:p>
          <a:p>
            <a:pPr>
              <a:buFontTx/>
              <a:buNone/>
            </a:pPr>
            <a:r>
              <a:rPr lang="th-TH" sz="6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ผลงานทางวิชาการของผู้อื่น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2133600"/>
            <a:ext cx="9036050" cy="3992563"/>
          </a:xfrm>
        </p:spPr>
        <p:txBody>
          <a:bodyPr/>
          <a:lstStyle/>
          <a:p>
            <a:pPr>
              <a:buFontTx/>
              <a:buNone/>
            </a:pPr>
            <a:r>
              <a:rPr lang="th-TH" sz="52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เสริมสร้างและพัฒนาให้ผู้ใต้บังคับบัญชามีวินัย</a:t>
            </a:r>
          </a:p>
          <a:p>
            <a:pPr>
              <a:buFontTx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ป้องกันมิให้ผู้ใต้บังคับบัญชากระทำผิดวินัย</a:t>
            </a:r>
          </a:p>
          <a:p>
            <a:pPr>
              <a:buFontTx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ดำเนินการทางวินัยแก่ผู้ใต้บังคับบัญชา</a:t>
            </a:r>
          </a:p>
        </p:txBody>
      </p:sp>
      <p:sp>
        <p:nvSpPr>
          <p:cNvPr id="922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79388" y="549275"/>
            <a:ext cx="8964612" cy="1439863"/>
          </a:xfrm>
          <a:noFill/>
          <a:ln/>
        </p:spPr>
        <p:txBody>
          <a:bodyPr/>
          <a:lstStyle/>
          <a:p>
            <a:r>
              <a:rPr lang="th-TH" sz="7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๘. วินัยต่อผู้ใต้บังคับบัญชา (ม.๙๕)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856662" cy="6192838"/>
          </a:xfrm>
          <a:noFill/>
          <a:ln/>
        </p:spPr>
        <p:txBody>
          <a:bodyPr/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th-TH" sz="1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ข้าราชการครูและบุคลากรทางการศึกษาผู้ใด </a:t>
            </a:r>
          </a:p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ฝ่าฝืนข้อห้ามหรือไม่ปฏิบัติตามข้อปฏิบัติทางวินัย  </a:t>
            </a:r>
          </a:p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ผู้นั้นเป็นผู้กระทำผิดวินัยต้องได้รับโทษทางวินัย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endParaRPr lang="th-TH" sz="2000" b="1" u="sng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th-TH" sz="24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		</a:t>
            </a:r>
            <a:r>
              <a:rPr lang="th-TH" sz="4000" b="1" u="sng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โทษทางวินัย มี  ๕  สถาน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คือ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	๑. ภาคทัณฑ์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	๒. ตัดเงินเดือน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	๓. </a:t>
            </a:r>
            <a:r>
              <a:rPr lang="th-TH" sz="4000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ลดเงินเดือน</a:t>
            </a:r>
            <a:endParaRPr lang="th-TH" sz="40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	๔. ปลดออก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	๕. ไล่ออก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endParaRPr lang="th-TH" sz="2000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th-TH" sz="12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264275"/>
          </a:xfrm>
        </p:spPr>
        <p:txBody>
          <a:bodyPr/>
          <a:lstStyle/>
          <a:p>
            <a:pPr marL="609600" indent="-609600" algn="ctr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หนังสือสำนักงาน ก.ค.  ที่ </a:t>
            </a:r>
            <a:r>
              <a:rPr lang="th-TH" sz="3600" b="1" dirty="0" err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ศธ</a:t>
            </a: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๑๓๐๖/ว ๔  ลงวันที่ ๗ สิงหาคม ๒๕๔๓</a:t>
            </a:r>
          </a:p>
          <a:p>
            <a:pPr marL="609600" indent="-609600" algn="ctr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เรื่อง แนวการพิจารณาโทษข้าราชการครูกระทำผิดวินัย</a:t>
            </a:r>
          </a:p>
          <a:p>
            <a:pPr marL="609600" indent="-609600"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ให้คำแนะนำแนวการพิจารณากำหนดโทษข้าราชการครูกระทำผิดวินัย ใน ๖ กรณี</a:t>
            </a:r>
          </a:p>
          <a:p>
            <a:pPr marL="609600" indent="-609600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	๑. กรณีประพฤติชั่วโดยเล่นการพนัน</a:t>
            </a:r>
          </a:p>
          <a:p>
            <a:pPr marL="609600" indent="-609600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	๒. กรณีประพฤติชั่วโดยเสพสุรา</a:t>
            </a:r>
          </a:p>
          <a:p>
            <a:pPr marL="609600" indent="-609600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	๓. กรณีละทิ้งหรือทอดทิ้งหน้าที่ราชการ</a:t>
            </a:r>
          </a:p>
          <a:p>
            <a:pPr marL="609600" indent="-609600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	๔. กรณีปลอมลายมือชื่อหรือปลอมเอกสาร</a:t>
            </a:r>
          </a:p>
          <a:p>
            <a:pPr marL="609600" indent="-609600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	๕. กรณีประพฤติชั่วทางเพศ</a:t>
            </a:r>
          </a:p>
          <a:p>
            <a:pPr marL="609600" indent="-609600">
              <a:buFont typeface="Wingdings" pitchFamily="2" charset="2"/>
              <a:buNone/>
            </a:pPr>
            <a:r>
              <a:rPr lang="th-TH" sz="3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	๖. กรณีเกี่ยวกับความลับทางราชการ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th-TH" sz="9600" b="1" dirty="0">
                <a:solidFill>
                  <a:schemeClr val="hlink"/>
                </a:solidFill>
                <a:cs typeface="TH SarabunIT๙" pitchFamily="34" charset="-34"/>
              </a:rPr>
              <a:t>ตัวอย่าง</a:t>
            </a:r>
          </a:p>
          <a:p>
            <a:pPr algn="ctr">
              <a:buFont typeface="Wingdings" pitchFamily="2" charset="2"/>
              <a:buNone/>
            </a:pPr>
            <a:r>
              <a:rPr lang="th-TH" sz="8000" b="1" dirty="0">
                <a:solidFill>
                  <a:schemeClr val="hlink"/>
                </a:solidFill>
                <a:cs typeface="TH SarabunIT๙" pitchFamily="34" charset="-34"/>
              </a:rPr>
              <a:t>กรณีความผิดและระดับโทษ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85225" cy="6192838"/>
          </a:xfrm>
        </p:spPr>
        <p:txBody>
          <a:bodyPr/>
          <a:lstStyle/>
          <a:p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ความผิดเกี่ยวกับการปฏิบัติงาน</a:t>
            </a:r>
          </a:p>
          <a:p>
            <a:pPr>
              <a:buFontTx/>
              <a:buNone/>
            </a:pPr>
            <a:r>
              <a:rPr lang="th-TH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	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ส่งใบลาป่วยช้าโดยไม่มีเหตุผลอันสมควร 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  (ภาคทัณฑ์) 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- มาสายบ่อยครั้งโดยไม่มีเหตุผลอันสมควร 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  (ตัดเงินเดือน ๕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	- กลับก่อนเวลาเสมอๆ 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</a:t>
            </a:r>
          </a:p>
          <a:p>
            <a:pPr>
              <a:buFontTx/>
              <a:buNone/>
            </a:pPr>
            <a:endParaRPr lang="th-TH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333375"/>
            <a:ext cx="8642350" cy="6335713"/>
          </a:xfrm>
        </p:spPr>
        <p:txBody>
          <a:bodyPr/>
          <a:lstStyle/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- ให้เพื่อนลงชื่อมาทำงานแทน 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 ทั้ง ๒ คน)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	- ลงชื่อมาปฏิบัติราชการแล้วไม่อยู่โรงเรียน 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	- หยุดราชการ ๑ วัน ไปติดต่อขอยืมเงินเพื่อน        เมื่อมาทำงานยื่นใบลาป่วยต่อผู้อำนวยการ 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</a:t>
            </a:r>
          </a:p>
          <a:p>
            <a:pPr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	- ขออนุญาตลากิจไปงานแต่งงานเพื่อน ผู้อำนวยการ-โรงเรียน ไม่อนุญาตก็ยังไป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 </a:t>
            </a:r>
          </a:p>
          <a:p>
            <a:endParaRPr lang="th-TH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85225" cy="6121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ความผิดเกี่ยวกับการปฏิบัติตนเสื่อมเสีย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th-TH" sz="16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44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	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เป็นหนี้แล้วไม่ยอมชดใช้ตามกำหนด พอเจ้าหนี้มาทวงกลับท้าให้ไปฟ้องศาล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๕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- เมาสุราแล้วทำร้ายร่างกายเพื่อนครูด้วยกัน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- เมาสุราแล้วด่าท้าทายผู้บังคับบัญชา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๒ เดือน)</a:t>
            </a:r>
            <a:endParaRPr lang="th-TH" sz="4000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692150"/>
            <a:ext cx="9036050" cy="5976938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2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เมาสุราแล้วอาละวาดทำลายทรัพย์สินของโรงเรียน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 (ลดขั้นเงินเดือน ๑ ขั้น) 	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- เรียกร้องเงินจากผู้ปกครองนักเรียน ที่พาบุตรมาสอบ เข้าเรียนต่อ  โดยอ้างว่าจะช่วยให้เด็กสอบเข้าได้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 (ปลดออก)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- เล่นหวยใต้ดิน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   (ปลดออก)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- ครูชายจดทะเบียนสมรสซ้อนและไม่รับผิดชอบครอบครัว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 (ปลดออก)</a:t>
            </a:r>
            <a:r>
              <a:rPr lang="th-TH" sz="2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endParaRPr lang="th-TH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76250"/>
            <a:ext cx="8642350" cy="583247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h-TH" sz="16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ครูชายกับครูหญิง มีความสัมพันธ์ฉันชู้สาวต่อกัน ทั้งๆที่แต่ละฝ่ายมีคู่สมรสแล้ว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(ไล่ออก)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- ครูสตรีมีคู่สมรสแล้ว ไปมีความสัมพันธ์ในทางชู้สาวกับสามีคนอื่นจนถึงขั้นได้เสียกัน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(ไล่ออก)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		- ทุจริตในการเบิกค่ารักษาพยาบาล , เบิกค่าเช่าบ้าน , การเดินทางไปราชการ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(ไล่ออก)</a:t>
            </a:r>
          </a:p>
          <a:p>
            <a:pPr>
              <a:lnSpc>
                <a:spcPct val="80000"/>
              </a:lnSpc>
            </a:pPr>
            <a:endParaRPr lang="th-TH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620713"/>
            <a:ext cx="8785225" cy="5688012"/>
          </a:xfrm>
        </p:spPr>
        <p:txBody>
          <a:bodyPr/>
          <a:lstStyle/>
          <a:p>
            <a:r>
              <a:rPr lang="th-TH" sz="54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ความผิดต่อผู้บังคับบัญชา</a:t>
            </a:r>
          </a:p>
          <a:p>
            <a:pPr>
              <a:buFont typeface="Wingdings" pitchFamily="2" charset="2"/>
              <a:buNone/>
            </a:pPr>
            <a:r>
              <a:rPr lang="th-TH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</a:t>
            </a:r>
            <a:r>
              <a:rPr lang="th-TH" sz="40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ผู้อำนวยการโรงเรียน ทำหนังสือตักเตือน            เรื่องเข้าสอนช้า พออ่านจบขยำหนังสือทิ้งด้วยความไม่พอใจ </a:t>
            </a:r>
          </a:p>
          <a:p>
            <a:pPr>
              <a:buFontTx/>
              <a:buNone/>
            </a:pPr>
            <a:r>
              <a:rPr lang="th-TH" sz="40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(ภาคทัณฑ์) </a:t>
            </a:r>
          </a:p>
          <a:p>
            <a:pPr>
              <a:buFontTx/>
              <a:buNone/>
            </a:pPr>
            <a:r>
              <a:rPr lang="th-TH" sz="40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	- ไม่เข้าประชุมตามคำสั่งผู้อำนวยการโรงเรียน โดยไม่มีเหตุผลอันสมควร </a:t>
            </a:r>
          </a:p>
          <a:p>
            <a:pPr>
              <a:buFont typeface="Wingdings" pitchFamily="2" charset="2"/>
              <a:buNone/>
            </a:pPr>
            <a:r>
              <a:rPr lang="th-TH" sz="40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	  (ตัดเงินเดือน ๕ </a:t>
            </a:r>
            <a:r>
              <a:rPr lang="en-US" sz="40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</a:t>
            </a:r>
          </a:p>
          <a:p>
            <a:pPr>
              <a:buFontTx/>
              <a:buNone/>
            </a:pPr>
            <a:endParaRPr lang="th-TH" sz="4000" b="1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620713"/>
            <a:ext cx="8713787" cy="5976937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		- พูดจาก้าวร้าวลบหลู่ผู้อำนวยการโรงเรียน           ด้วยความโกรธ ที่ไม่ได้ ๒ ขั้น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๕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- โต้เถียงผู้บริหารโรงเรียนในขณะประชุม        ผู้บริหารโรงเรียน สั่งให้หยุด กลับตะโกนเสียงดังกว่าเดิม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- พูดกับนักเรียนที่นั่งอยู่ในโรงอาหารว่า “ โรงเรียนเรา</a:t>
            </a:r>
            <a:r>
              <a:rPr lang="th-TH" sz="4000" b="1" dirty="0" err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ห่วยลงๆ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ก็เพราะมีผู้อำนวยการ</a:t>
            </a:r>
            <a:r>
              <a:rPr lang="th-TH" sz="4000" b="1" dirty="0" err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งี่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เง่า   เล่นพรรคเล่นพวก วันๆเอาแต่มุดหัวอยู่แต่ในห้อง ”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</a:p>
          <a:p>
            <a:pPr>
              <a:lnSpc>
                <a:spcPct val="80000"/>
              </a:lnSpc>
            </a:pPr>
            <a:endParaRPr lang="th-TH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620713"/>
            <a:ext cx="8353425" cy="5688012"/>
          </a:xfrm>
        </p:spPr>
        <p:txBody>
          <a:bodyPr/>
          <a:lstStyle/>
          <a:p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ความผิดเกี่ยวกับเพื่อนร่วมงาน</a:t>
            </a:r>
          </a:p>
          <a:p>
            <a:pPr>
              <a:buFont typeface="Wingdings" pitchFamily="2" charset="2"/>
              <a:buNone/>
            </a:pPr>
            <a:r>
              <a:rPr lang="th-TH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	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ชี้หน้าด่าเพื่อนครู ว่า“ไอ้เหี้ย” แล้วท้าให้ออกมา   ต่อยกัน 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  (ภาคทัณฑ์)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- ชกหน้าเพื่อนครู ๑ ที เพราะโมโหที่ไปฟ้องผู้อำนวยการโรงเรียน ว่าตนไม่ยอมเข้าสอน 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  <a:endParaRPr lang="th-TH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620713"/>
            <a:ext cx="8712200" cy="57610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	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ครูสตรีตบตีกันในห้องพักครู 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- พูดตำหนิเหยียดหยาม ดูถูกครูด้วยกัน ให้นักเรียนฟังในขณะสอน 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- หัวหน้าหมวด ขอร้อง ให้ช่วยเข้าสอนแทนครูที่ลาป่วย ลาคลอด ไม่ยอมช่วยอ้างว่าไม่ใช่หน้าที่ 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  <a:endParaRPr lang="th-TH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324975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ความผิดเกี่ยวกับนักเรียน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28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    	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พูดมึงกูกับนักเรียน เรียกชื่อพ่อแม่เป็นชื่อนักเรียน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  	  (ภาคทัณฑ์)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- พูดนอกเรื่อง พูดสัปดน พูดสองแง่สองมุม พูดเรื่องส่วนตัว ในขณะสอนเป็นประจำ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- ด่านักเรียนว่า“พ่อแม่ไม่สั่งสอน หรือว่า พ่อแม่สอนให้ทำอย่างนี้”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(ตัดเงินเดือน 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  <a:endParaRPr lang="th-TH" sz="2800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549275"/>
            <a:ext cx="8785225" cy="611981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วางอำนาจ เกรี้ยวกราด ดูถูกเหยียดหยามนักเรียน 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๑ เดือน)   	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- ให้นักเรียนช่วยตรวจข้อสอบ 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 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 - ลงโทษนักเรียนโดยวิธีตบหน้า ดึงหู กระชากผม หยิก ตบหลัง หักนิ้วไปด้านหลังมือ  เฆี่ยน  จนเนื้อแตกเลือดออก จนมีบาดแผล ทุบหน้าอก เขกหัว ชกและเตะ เดินเหยียบและกดขยี้ลงบนมือ (ตัดเงินเดือน ๕ </a:t>
            </a:r>
            <a:r>
              <a:rPr lang="en-US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 </a:t>
            </a:r>
          </a:p>
          <a:p>
            <a:pPr>
              <a:buFont typeface="Wingdings" pitchFamily="2" charset="2"/>
              <a:buNone/>
            </a:pPr>
            <a:r>
              <a:rPr lang="th-TH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	</a:t>
            </a: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60350"/>
            <a:ext cx="8497887" cy="64087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th-TH" sz="1600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th-TH" sz="28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	   </a:t>
            </a: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บอกข้อสอบนักเรียน 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  	    (ลดขั้นเงินเดือน ๑ ขั้น)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  - พานักเรียนหญิงไปฟังเพลงและดูภาพยนตร์รอบค่ำกันสองต่อสอง 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  (ลดขั้นเงินเดือน ๑ ขั้น)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- ครูชายจับมือ จับหน้าอก และจูบนักเรียนหญิง 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  	    (ปลดออก)</a:t>
            </a:r>
          </a:p>
          <a:p>
            <a:pPr>
              <a:buFont typeface="Wingdings" pitchFamily="2" charset="2"/>
              <a:buNone/>
            </a:pPr>
            <a:endParaRPr lang="th-TH" sz="36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4531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h-TH" sz="18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 </a:t>
            </a: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ครูชายได้เสียกับนักเรียนหญิง ไม่ว่านักเรียน  จะสมัครใจหรือไม่ก็ตาม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	     (ไล่ออก)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   - ครูชายพานักเรียนหญิงไปทานอาหาร     แล้วคะยั้นคะยอให้นักเรียนดื่มเบียร์  เมื่อนักเรียน  ดื่มเข้าไปแล้วมีอาการมึนก็พาเข้าโรงแรม แม้จะไม่มี      ความสัมพันธ์ทางเพศต่อกันถึงขั้นได้เสีย  ก็เป็นการประพฤติชั่วอย่างร้ายแรง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	      (ไล่ออก)</a:t>
            </a:r>
            <a:endParaRPr lang="th-TH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333375"/>
            <a:ext cx="8208962" cy="62642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th-TH" sz="14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ct val="90000"/>
              </a:lnSpc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ความผิดเกี่ยวกับประชาชน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	  	 </a:t>
            </a: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- พูดไม่สุภาพกับผู้ปกครองนักเรียน  ซึ่งมา  ขอทราบเหตุผลที่บุตรของตนถูกครูลงโทษ  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        (ตัดเงินเดือน ๕ </a:t>
            </a:r>
            <a:r>
              <a:rPr lang="en-US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%  </a:t>
            </a: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 เดือน)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  - รับประทานอาหารแล้วไม่จ่ายเงิน    เมื่อเจ้าของร้านมาฟ้องผู้อำนวยการ  เกิดความโมโห กระชากคอเสื้อแล้วต่อยหน้า ๒ – ๓ ที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       (ปลดออก)</a:t>
            </a:r>
            <a:endParaRPr lang="th-TH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83247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th-TH" sz="20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คำถาม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333375"/>
            <a:ext cx="8964612" cy="6335713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เหตุเกิดที่จังหวัดหนองคาย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	</a:t>
            </a:r>
            <a:r>
              <a:rPr lang="th-TH" sz="5400" b="1" u="sng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ข้อเท็จจริง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นายเก่ง  ข้าราชการครู  ปลอมลายมือชื่อนายเฉย  ข้าราชการครู  ไปกู้เงินสวัสดิการฉุกเฉินสหกรณ์ออมทรัพย์ครูฯ  จนเป็นเหตุให้นายเฉย  ต้องชำระหนี้  รายเดือนแทน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เพิ่มโทษ ตามมติ ก.ค.ศ.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785225" cy="540067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เป็นความผิดวินัยอย่างร้ายแรง </a:t>
            </a:r>
          </a:p>
          <a:p>
            <a:pPr algn="ctr">
              <a:buFont typeface="Wingdings" pitchFamily="2" charset="2"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ตามมาตรา ๙๔ วรรคสอง  </a:t>
            </a:r>
          </a:p>
          <a:p>
            <a:pPr>
              <a:buFont typeface="Wingdings" pitchFamily="2" charset="2"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กรณีกระทำการอันได้ชื่อว่าเป็นผู้ประพฤติชั่วอย่างร้ายแรง</a:t>
            </a:r>
          </a:p>
          <a:p>
            <a:pPr algn="ctr">
              <a:buFont typeface="Wingdings" pitchFamily="2" charset="2"/>
              <a:buNone/>
            </a:pPr>
            <a:r>
              <a:rPr lang="th-TH" sz="8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ปลดออก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4800" dirty="0">
                <a:solidFill>
                  <a:schemeClr val="hlink"/>
                </a:solidFill>
                <a:cs typeface="TH SarabunIT๙" pitchFamily="34" charset="-34"/>
              </a:rPr>
              <a:t>เหตุเกิดที่จังหวัดสิงห์บุรี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68413"/>
            <a:ext cx="9144000" cy="55895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z="4800" dirty="0"/>
              <a:t>  </a:t>
            </a:r>
            <a:r>
              <a:rPr lang="th-TH" sz="4000" b="1" u="sng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ข้อเท็จจริง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นางชอบคิด  ข้าราชการครู   ได้รับมอบหมายให้เป็นเจ้าหน้าที่การเงินและบัญชีของโรงเรียน กระทำผิดในเรื่อง</a:t>
            </a:r>
          </a:p>
          <a:p>
            <a:pPr>
              <a:buFont typeface="Wingdings" pitchFamily="2" charset="2"/>
              <a:buNone/>
            </a:pPr>
            <a:r>
              <a:rPr lang="th-TH" sz="42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๑. ทำเอกสารทางการเงินและบัญชีสูญหาย แล้วไม่ดำเนินการจัดหาสำเนาหลักฐาน เก็บไว้แทนฉบับจริง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๒. เบิกถอนเงิน โดยไม่ปรากฏหลักฐาน</a:t>
            </a:r>
          </a:p>
          <a:p>
            <a:pPr>
              <a:buFont typeface="Wingdings" pitchFamily="2" charset="2"/>
              <a:buNone/>
            </a:pP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๓. ปลอมลายมือชื่อผู้อำนวยการโรงเรียน เพื่อทำการเบิกถอนเงิน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th-TH" sz="59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กระทำความผิดวินัยอย่างร้ายแรงหลายกรณี</a:t>
            </a: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(ซึ่งมีกรณีการทุจริตรวมอยู่ด้วย)</a:t>
            </a:r>
          </a:p>
          <a:p>
            <a:pPr algn="ctr">
              <a:buFont typeface="Wingdings" pitchFamily="2" charset="2"/>
              <a:buNone/>
            </a:pPr>
            <a:r>
              <a:rPr lang="th-TH" sz="62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การนำเงินมาคืนหรือเหตุอันควรปราณีอื่น</a:t>
            </a: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(ไม่เป็นเหตุลดหย่อนโทษ)</a:t>
            </a:r>
          </a:p>
          <a:p>
            <a:pPr algn="ctr">
              <a:buFont typeface="Wingdings" pitchFamily="2" charset="2"/>
              <a:buNone/>
            </a:pPr>
            <a:r>
              <a:rPr lang="th-TH" sz="8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ไล่ออก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 dirty="0">
                <a:solidFill>
                  <a:schemeClr val="hlink"/>
                </a:solidFill>
                <a:cs typeface="TH SarabunIT๙" pitchFamily="34" charset="-34"/>
              </a:rPr>
              <a:t>เหตุเกิดที่จังหวัดชลบุรี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964612" cy="49974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z="5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5600" b="1" u="sng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ข้อเท็จจริง</a:t>
            </a:r>
          </a:p>
          <a:p>
            <a:pPr>
              <a:buFont typeface="Wingdings" pitchFamily="2" charset="2"/>
              <a:buNone/>
            </a:pPr>
            <a:r>
              <a:rPr lang="th-TH" sz="5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นาย</a:t>
            </a:r>
            <a:r>
              <a:rPr lang="th-TH" sz="5600" b="1" dirty="0" err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อาก้า</a:t>
            </a:r>
            <a:r>
              <a:rPr lang="th-TH" sz="5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ข้าราชการครู กระทำผิดในเรื่องกระทำอนาจารนักเรียนหญิง   โดยวิธีการ</a:t>
            </a: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กอดเอว จับหน้าท้อง จับหน้าอก        ลูบไปลูบมา</a:t>
            </a:r>
            <a:r>
              <a:rPr lang="th-TH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>
                <a:solidFill>
                  <a:schemeClr val="hlink"/>
                </a:solidFill>
                <a:cs typeface="TH SarabunIT๙" pitchFamily="34" charset="-34"/>
              </a:rPr>
              <a:t>เป็นการกระทำผิดวินัยอย่างร้ายแรง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68413"/>
            <a:ext cx="9144000" cy="48577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z="59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กรณีกระทำการล่วงละเมิดทางเพศต่อผู้เรียน</a:t>
            </a: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หรือนักศึกษาที่อยู่ในความดูแลรับผิดชอบของตน  ตามมาตรา  ๙๔  วรรคสาม</a:t>
            </a:r>
          </a:p>
          <a:p>
            <a:pPr algn="ctr">
              <a:buFont typeface="Wingdings" pitchFamily="2" charset="2"/>
              <a:buNone/>
            </a:pPr>
            <a:r>
              <a:rPr lang="th-TH" sz="8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ปลดออก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>
                <a:solidFill>
                  <a:schemeClr val="hlink"/>
                </a:solidFill>
                <a:cs typeface="TH SarabunIT๙" pitchFamily="34" charset="-34"/>
              </a:rPr>
              <a:t>เหตุเกิดที่กรุงเทพมหานคร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144000" cy="547211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6000" b="1" u="sng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ข้อเท็จจริง</a:t>
            </a:r>
          </a:p>
          <a:p>
            <a:pPr>
              <a:buFont typeface="Wingdings" pitchFamily="2" charset="2"/>
              <a:buNone/>
            </a:pP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นายกาฝาก  ข้าราชการครู  มีพฤติกรรมลงโทษนักเรียนด้วยวิธีรุนแรง ใช้วาจา   ไม่สุภาพเสียดสี ลามก อนาจาร        สอนหนังสือไม่รู้เรื่อง สอนซ้ำซาก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620713"/>
            <a:ext cx="8642350" cy="59039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6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ตั้งกรรมการสอบสวนเรื่องดังกล่าว        แล้วเห็นว่าหย่อนความสามารถและประพฤติตนไม่เหมาะสมกับตำแหน่งหน้าที่ราชการจริง</a:t>
            </a:r>
          </a:p>
          <a:p>
            <a:pPr algn="ctr">
              <a:buFont typeface="Wingdings" pitchFamily="2" charset="2"/>
              <a:buNone/>
            </a:pPr>
            <a:r>
              <a:rPr lang="th-TH" sz="8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ให้ออกจากราชการ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 dirty="0">
                <a:solidFill>
                  <a:schemeClr val="hlink"/>
                </a:solidFill>
                <a:cs typeface="TH SarabunIT๙" pitchFamily="34" charset="-34"/>
              </a:rPr>
              <a:t>เหตุเกิดที่จังหวัดนครราชสีมา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96975"/>
            <a:ext cx="9036050" cy="56610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4400" b="1" u="sng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ข้อเท็จจริง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 นายอยาก ข้าราชการครู โรงเรียน ๑ ใช้ให้นายต้องการ</a:t>
            </a:r>
            <a:r>
              <a:rPr lang="th-TH" sz="4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ข้าราชการครู โรงเรียน ๒ ทำผลงานทางวิชาการให้กับตนเอง</a:t>
            </a:r>
          </a:p>
          <a:p>
            <a:pPr>
              <a:buFont typeface="Wingdings" pitchFamily="2" charset="2"/>
              <a:buNone/>
            </a:pP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  นายต้องการ  ได้เอาข้อมูลผลงานทางวิชาการของนายเก่ง  ข้าราชการครู โรงเรียน ๒  ที่อยู่ในเครื่องคอมพิวเตอร์  ห้องคอมพิวเตอร์โรงเรียน ๒ ไป   โดยวิธีการคัดลอก ลอกเลียนผลงานทางวิชาการ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th-TH" sz="5400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เป็นความผิดวินัยอย่างร้ายแรง ตามมาตรา ๙๑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9144000" cy="55165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* </a:t>
            </a: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นายอยาก  กรณีวานใช้ผู้อื่นทำผลงานทางวิชาการให้กับตนเอง เพื่อนำไปเสนอขอมีหรือเลื่อน</a:t>
            </a:r>
            <a:r>
              <a:rPr lang="th-TH" sz="4800" b="1" dirty="0" err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ฐานะ</a:t>
            </a:r>
          </a:p>
          <a:p>
            <a:pPr>
              <a:buFont typeface="Wingdings" pitchFamily="2" charset="2"/>
              <a:buNone/>
            </a:pPr>
            <a:r>
              <a:rPr lang="en-US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* </a:t>
            </a: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นายต้องการ กรณีคัดลอกลอกเลียนผลงานฯของผู้อื่น และรับจัดทำผลงานทางวิชาการให้กับผู้อื่น  เพื่อให้ผู้อื่นนำไปเสนอขอมีหรือเลื่อน</a:t>
            </a:r>
            <a:r>
              <a:rPr lang="th-TH" sz="4800" b="1" dirty="0" err="1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ฐานะ</a:t>
            </a:r>
          </a:p>
          <a:p>
            <a:pPr algn="ctr">
              <a:buFont typeface="Wingdings" pitchFamily="2" charset="2"/>
              <a:buNone/>
            </a:pPr>
            <a:r>
              <a:rPr lang="th-TH" sz="80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ปลดออก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th-TH" sz="7200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buFont typeface="Wingdings" pitchFamily="2" charset="2"/>
              <a:buNone/>
            </a:pPr>
            <a:r>
              <a:rPr lang="th-TH" sz="8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จบการนำเสนอ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85225" cy="61214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th-TH" sz="2000" b="1" dirty="0" smtClean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buFont typeface="Wingdings" pitchFamily="2" charset="2"/>
              <a:buNone/>
            </a:pPr>
            <a:r>
              <a:rPr lang="th-TH" sz="6600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หาก</a:t>
            </a:r>
            <a:r>
              <a:rPr lang="th-TH" sz="66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มีข้อสงสัยหรือสอบถามเพิ่มเติม</a:t>
            </a:r>
          </a:p>
          <a:p>
            <a:pPr algn="ctr">
              <a:buFont typeface="Wingdings" pitchFamily="2" charset="2"/>
              <a:buNone/>
            </a:pPr>
            <a:r>
              <a:rPr lang="th-TH" sz="5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งานวินัยและนิติการ  </a:t>
            </a:r>
          </a:p>
          <a:p>
            <a:pPr algn="ctr">
              <a:buFont typeface="Wingdings" pitchFamily="2" charset="2"/>
              <a:buNone/>
            </a:pPr>
            <a:r>
              <a:rPr lang="th-TH" sz="4800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สำนักงานศึกษาธิการจังหวัดเพชรบูรณ์</a:t>
            </a:r>
            <a:endParaRPr lang="th-TH" sz="48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buFont typeface="Wingdings" pitchFamily="2" charset="2"/>
              <a:buNone/>
            </a:pPr>
            <a:r>
              <a:rPr lang="th-TH" sz="4400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โทรศัพท์ , โทรสาร  </a:t>
            </a: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๐ – </a:t>
            </a:r>
            <a:r>
              <a:rPr lang="th-TH" sz="4400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๕๖๐๒ </a:t>
            </a:r>
            <a:r>
              <a:rPr lang="th-TH" sz="44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– </a:t>
            </a:r>
            <a:r>
              <a:rPr lang="th-TH" sz="4400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๙๖๕๙  </a:t>
            </a:r>
            <a:endParaRPr lang="th-TH" sz="44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buFont typeface="Wingdings" pitchFamily="2" charset="2"/>
              <a:buNone/>
            </a:pPr>
            <a:r>
              <a:rPr lang="th-TH" sz="4800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มือ</a:t>
            </a:r>
            <a:r>
              <a:rPr lang="th-TH" sz="4800" b="1" dirty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ถือ  </a:t>
            </a:r>
            <a:r>
              <a:rPr lang="th-TH" sz="4800" b="1" dirty="0" smtClean="0">
                <a:solidFill>
                  <a:schemeClr val="hlink"/>
                </a:solidFill>
                <a:latin typeface="TH SarabunIT๙" pitchFamily="34" charset="-34"/>
                <a:cs typeface="TH SarabunIT๙" pitchFamily="34" charset="-34"/>
              </a:rPr>
              <a:t>๐๙๓ - ๑๙๕๒๙๒๙</a:t>
            </a:r>
            <a:endParaRPr lang="th-TH" sz="4800" b="1" dirty="0">
              <a:solidFill>
                <a:schemeClr val="hlink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472608"/>
          </a:xfrm>
        </p:spPr>
        <p:txBody>
          <a:bodyPr/>
          <a:lstStyle/>
          <a:p>
            <a:pPr marL="0" indent="0" algn="ctr">
              <a:buNone/>
            </a:pPr>
            <a:endParaRPr lang="th-TH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rm of AU" pitchFamily="34" charset="-34"/>
              <a:cs typeface="TH Charm of AU" pitchFamily="34" charset="-34"/>
            </a:endParaRPr>
          </a:p>
          <a:p>
            <a:pPr marL="0" indent="0" algn="ctr">
              <a:buNone/>
            </a:pPr>
            <a:r>
              <a:rPr lang="th-TH" sz="109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rm of AU" pitchFamily="34" charset="-34"/>
                <a:cs typeface="TH Charm of AU" pitchFamily="34" charset="-34"/>
              </a:rPr>
              <a:t>ความรู้ คู่ คุณธรรม</a:t>
            </a:r>
            <a:endParaRPr lang="th-TH" sz="109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rm of AU" pitchFamily="34" charset="-34"/>
              <a:cs typeface="TH Charm of AU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42239157"/>
      </p:ext>
    </p:extLst>
  </p:cSld>
  <p:clrMapOvr>
    <a:masterClrMapping/>
  </p:clrMapOvr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1134</TotalTime>
  <Words>961</Words>
  <Application>Microsoft Office PowerPoint</Application>
  <PresentationFormat>นำเสนอทางหน้าจอ (4:3)</PresentationFormat>
  <Paragraphs>274</Paragraphs>
  <Slides>46</Slides>
  <Notes>42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46</vt:i4>
      </vt:variant>
    </vt:vector>
  </HeadingPairs>
  <TitlesOfParts>
    <vt:vector size="55" baseType="lpstr">
      <vt:lpstr>Angsana New</vt:lpstr>
      <vt:lpstr>Arial</vt:lpstr>
      <vt:lpstr>Garamond</vt:lpstr>
      <vt:lpstr>Tahoma</vt:lpstr>
      <vt:lpstr>TH Charm of AU</vt:lpstr>
      <vt:lpstr>TH SarabunIT๙</vt:lpstr>
      <vt:lpstr>TH SarabunPSK</vt:lpstr>
      <vt:lpstr>Wingdings</vt:lpstr>
      <vt:lpstr>Stream</vt:lpstr>
      <vt:lpstr>วินัยและการรักษาวินัย</vt:lpstr>
      <vt:lpstr>นำเสนอโดย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วินัยข้าราชการครูและบุคลากรทางการศึกษา</vt:lpstr>
      <vt:lpstr>๑. วินัยต่อประเทศชาติ (ม.๘๓,๙๓)</vt:lpstr>
      <vt:lpstr>๒. วินัยต่อตำแหน่งหน้าที่  (ม.๘๔,๘๕,๙๐,๙๒,๙๓,๙๔)</vt:lpstr>
      <vt:lpstr>๓. วินัยต่อผู้บังคับบัญชา (ม.๘๖)</vt:lpstr>
      <vt:lpstr>๔. วินัยต่อผู้เรียน (ม.๘๗,๘๘,๙๔)</vt:lpstr>
      <vt:lpstr>๕. วินัยต่อประชาชน (ม.๘๘,๘๙)</vt:lpstr>
      <vt:lpstr>๖. วินัยต่อผู้ร่วมงาน (ม.๘๘,๘๙)</vt:lpstr>
      <vt:lpstr>๗. วินัยต่อตนเอง (ม.๘๒,๙๑,๙๔)</vt:lpstr>
      <vt:lpstr>๘. วินัยต่อผู้ใต้บังคับบัญชา (ม.๙๕)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เพิ่มโทษ ตามมติ ก.ค.ศ.</vt:lpstr>
      <vt:lpstr>เหตุเกิดที่จังหวัดสิงห์บุรี</vt:lpstr>
      <vt:lpstr>งานนำเสนอ PowerPoint</vt:lpstr>
      <vt:lpstr>เหตุเกิดที่จังหวัดชลบุรี</vt:lpstr>
      <vt:lpstr>เป็นการกระทำผิดวินัยอย่างร้ายแรง</vt:lpstr>
      <vt:lpstr>เหตุเกิดที่กรุงเทพมหานคร</vt:lpstr>
      <vt:lpstr>งานนำเสนอ PowerPoint</vt:lpstr>
      <vt:lpstr>เหตุเกิดที่จังหวัดนครราชสีมา</vt:lpstr>
      <vt:lpstr>เป็นความผิดวินัยอย่างร้ายแรง ตามมาตรา ๙๑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โครงการ มาตรการป้องกันการทุจริตและการกระทำผิดวินัย</dc:title>
  <dc:creator>nin</dc:creator>
  <cp:lastModifiedBy>USER</cp:lastModifiedBy>
  <cp:revision>77</cp:revision>
  <cp:lastPrinted>2022-03-30T07:58:02Z</cp:lastPrinted>
  <dcterms:created xsi:type="dcterms:W3CDTF">2011-06-29T02:25:23Z</dcterms:created>
  <dcterms:modified xsi:type="dcterms:W3CDTF">2022-08-23T08:07:35Z</dcterms:modified>
</cp:coreProperties>
</file>