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1"/>
  </p:sldMasterIdLst>
  <p:sldIdLst>
    <p:sldId id="285" r:id="rId2"/>
    <p:sldId id="292" r:id="rId3"/>
    <p:sldId id="284" r:id="rId4"/>
    <p:sldId id="288" r:id="rId5"/>
    <p:sldId id="296" r:id="rId6"/>
    <p:sldId id="259" r:id="rId7"/>
    <p:sldId id="293" r:id="rId8"/>
    <p:sldId id="290" r:id="rId9"/>
    <p:sldId id="287" r:id="rId10"/>
    <p:sldId id="299" r:id="rId11"/>
    <p:sldId id="301" r:id="rId12"/>
    <p:sldId id="302" r:id="rId13"/>
    <p:sldId id="303" r:id="rId14"/>
    <p:sldId id="304" r:id="rId15"/>
    <p:sldId id="295" r:id="rId16"/>
    <p:sldId id="305" r:id="rId17"/>
    <p:sldId id="306" r:id="rId18"/>
    <p:sldId id="307" r:id="rId19"/>
    <p:sldId id="297" r:id="rId20"/>
    <p:sldId id="29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CE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54" autoAdjust="0"/>
  </p:normalViewPr>
  <p:slideViewPr>
    <p:cSldViewPr snapToGrid="0">
      <p:cViewPr varScale="1">
        <p:scale>
          <a:sx n="75" d="100"/>
          <a:sy n="75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66615150263575"/>
          <c:y val="1.966568338249754E-2"/>
          <c:w val="0.52397067117879303"/>
          <c:h val="0.9134709931170108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1"/>
              <c:layout>
                <c:manualLayout>
                  <c:x val="-0.1780717765609249"/>
                  <c:y val="-9.4307636324220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975387594317206E-2"/>
                  <c:y val="-0.2894057711812572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Sheet1!$B$4:$B$7</c:f>
              <c:strCache>
                <c:ptCount val="4"/>
                <c:pt idx="0">
                  <c:v>ค่าตอบแทนใช้สอยและวัสดุ</c:v>
                </c:pt>
                <c:pt idx="1">
                  <c:v>ค่าสาธารณูปโภค</c:v>
                </c:pt>
                <c:pt idx="2">
                  <c:v>รายการที่ได้รับการจัดสรรระหว่างปี</c:v>
                </c:pt>
                <c:pt idx="3">
                  <c:v>งบลงทุน</c:v>
                </c:pt>
              </c:strCache>
            </c:strRef>
          </c:cat>
          <c:val>
            <c:numRef>
              <c:f>Sheet1!$C$4:$C$7</c:f>
              <c:numCache>
                <c:formatCode>_(* #,##0.00_);_(* \(#,##0.00\);_(* "-"??_);_(@_)</c:formatCode>
                <c:ptCount val="4"/>
                <c:pt idx="0">
                  <c:v>2800908.75</c:v>
                </c:pt>
                <c:pt idx="1">
                  <c:v>490052.57999999996</c:v>
                </c:pt>
                <c:pt idx="2" formatCode="_-* #,##0_-;\-* #,##0_-;_-* &quot;-&quot;??_-;_-@_-">
                  <c:v>2377077</c:v>
                </c:pt>
                <c:pt idx="3" formatCode="_-* #,##0_-;\-* #,##0_-;_-* &quot;-&quot;??_-;_-@_-">
                  <c:v>2057200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en-US"/>
          </a:p>
        </c:txPr>
      </c:legendEntry>
      <c:layout>
        <c:manualLayout>
          <c:xMode val="edge"/>
          <c:yMode val="edge"/>
          <c:x val="0.74274899848045306"/>
          <c:y val="0.13517772778402701"/>
          <c:w val="0.24915383552764406"/>
          <c:h val="0.6034540682414697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3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9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990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90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9076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086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189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050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เค้าโครงรูปข้อความ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รูปภาพ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 dirty="0"/>
              <a:t>แทรก หรือลากแล้วปล่อยรูปถ่ายของคุณ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5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rtl="0"/>
            <a:r>
              <a:rPr lang="th-TH" noProof="0" dirty="0"/>
              <a:t>คลิกเพื่อแก้ไขชื่อเรื่องของหน้า</a:t>
            </a:r>
          </a:p>
        </p:txBody>
      </p:sp>
      <p:sp>
        <p:nvSpPr>
          <p:cNvPr id="10" name="ชื่อเรื่องรอง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th-TH" noProof="0" dirty="0"/>
              <a:t>ชื่อเรื่องรอง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5pPr>
          </a:lstStyle>
          <a:p>
            <a:pPr lvl="0" rtl="0"/>
            <a:r>
              <a:rPr lang="th-TH" noProof="0" smtClean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 smtClean="0"/>
              <a:t>ระดับที่สอง</a:t>
            </a:r>
          </a:p>
          <a:p>
            <a:pPr lvl="2" rtl="0"/>
            <a:r>
              <a:rPr lang="th-TH" noProof="0" smtClean="0"/>
              <a:t>ระดับที่สาม</a:t>
            </a:r>
          </a:p>
          <a:p>
            <a:pPr lvl="3" rtl="0"/>
            <a:r>
              <a:rPr lang="th-TH" noProof="0" smtClean="0"/>
              <a:t>ระดับที่สี่</a:t>
            </a:r>
          </a:p>
          <a:p>
            <a:pPr lvl="4" rtl="0"/>
            <a:r>
              <a:rPr lang="th-TH" noProof="0" smtClean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th-TH" noProof="0" dirty="0"/>
              <a:t>เพิ่มท้ายกระดาษ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>
            <a:lvl1pPr>
              <a:defRPr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19B51A1E-902D-48AF-9020-955120F399B6}" type="slidenum">
              <a:rPr lang="th-TH" noProof="0" smtClean="0"/>
              <a:pPr/>
              <a:t>‹#›</a:t>
            </a:fld>
            <a:endParaRPr lang="th-TH" noProof="0" dirty="0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th-TH" noProof="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806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20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43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16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6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1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1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8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nbpeo.go.th/gis/ppedc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7"/>
          <a:stretch/>
        </p:blipFill>
        <p:spPr>
          <a:xfrm>
            <a:off x="127001" y="811826"/>
            <a:ext cx="7874000" cy="6172200"/>
          </a:xfrm>
          <a:prstGeom prst="rect">
            <a:avLst/>
          </a:prstGeom>
        </p:spPr>
      </p:pic>
      <p:pic>
        <p:nvPicPr>
          <p:cNvPr id="4" name="รูปภาพ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358" y="1917438"/>
            <a:ext cx="3002898" cy="494056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รูปภาพ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151" y="3722669"/>
            <a:ext cx="1231903" cy="1337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รูปภาพ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/>
          <a:stretch/>
        </p:blipFill>
        <p:spPr bwMode="auto">
          <a:xfrm>
            <a:off x="5448300" y="1270000"/>
            <a:ext cx="2154058" cy="2142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รูปภาพ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8" t="3853" r="2564" b="3210"/>
          <a:stretch/>
        </p:blipFill>
        <p:spPr bwMode="auto">
          <a:xfrm>
            <a:off x="5414193" y="5182195"/>
            <a:ext cx="1473200" cy="13781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รูปภาพ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1" y="105491"/>
            <a:ext cx="1612899" cy="1646777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15363" y="6224457"/>
            <a:ext cx="5758423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สำนักงานศึกษาธิการจังหวัด</a:t>
            </a:r>
            <a:r>
              <a:rPr lang="th-TH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เพชรบูรณ์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1968500" y="105491"/>
            <a:ext cx="8763000" cy="76944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solidFill>
                  <a:srgbClr val="C00000"/>
                </a:solidFill>
              </a:rPr>
              <a:t>การบูร</a:t>
            </a:r>
            <a:r>
              <a:rPr lang="th-TH" sz="4400" b="1" dirty="0" err="1" smtClean="0">
                <a:solidFill>
                  <a:srgbClr val="C00000"/>
                </a:solidFill>
              </a:rPr>
              <a:t>ณา</a:t>
            </a:r>
            <a:r>
              <a:rPr lang="th-TH" sz="4400" b="1" dirty="0" smtClean="0">
                <a:solidFill>
                  <a:srgbClr val="C00000"/>
                </a:solidFill>
              </a:rPr>
              <a:t>การการจัดการศึกษาจังหวัดเพชรบูรณ์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598004" y="1380378"/>
            <a:ext cx="111113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ที่เกิดกับหน่วยงานทางการศึกษา</a:t>
            </a:r>
            <a:r>
              <a:rPr lang="en-US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/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สำนักงานศึกษาธิการจังหวัด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	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สำนักงานศึกษาธิการจังหวัดเพชรบูรณ์  เป็นหน่วยงานที่ดำเนินการ และส่งเสริมให้ผู้บริหาร ครูและบุคลากร น้อมนำพระรา</a:t>
            </a:r>
            <a:r>
              <a:rPr lang="th-TH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โชบาย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ด้านการศึกษาสู่การปฏิบัติอย่างเป็นรูปธรรม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ที่เกิดกับสถานศึกษา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สถานศึกษาสนับสนุนกิจกรรมให้ผู้บริหาร ครูและบุคลากร น้อมนำพระรา</a:t>
            </a:r>
            <a:r>
              <a:rPr lang="th-TH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โชบาย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ด้านการศึกษาสู่การปฏิบัติอย่างเป็นรูปธรรม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ที่เกิดกับครู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ครูและบุคลากร น้อมนำพระรา</a:t>
            </a:r>
            <a:r>
              <a:rPr lang="th-TH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โชบาย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ด้านการศึกษาสู่การปฏิบัติอย่างเป็นรูปธรรม  </a:t>
            </a:r>
            <a:b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ที่เกิดกับผู้เรียน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นักเรียน นักศึกษา น้อมนำพระรา</a:t>
            </a:r>
            <a:r>
              <a:rPr lang="th-TH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โชบาย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ด้านการศึกษาสู่การปฏิบัติอย่างเป็นรูปธรรม 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 </a:t>
            </a:r>
          </a:p>
          <a:p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901699" y="0"/>
            <a:ext cx="8441083" cy="1224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ประสานความ</a:t>
            </a:r>
            <a: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ร่วมมือ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โครงการน้อมนำพระรา</a:t>
            </a:r>
            <a:r>
              <a:rPr lang="th-TH" sz="28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โชบาย</a:t>
            </a: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ด้านการศึกษา สู่การปฏิบัติ</a:t>
            </a:r>
            <a:endParaRPr lang="en-US" sz="28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89050" y="5013630"/>
            <a:ext cx="7334250" cy="1363663"/>
            <a:chOff x="2143" y="3478"/>
            <a:chExt cx="7069" cy="3004"/>
          </a:xfrm>
        </p:grpSpPr>
        <p:pic>
          <p:nvPicPr>
            <p:cNvPr id="2051" name="รูปภาพ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" y="3478"/>
              <a:ext cx="2379" cy="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รูปภาพ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" y="5062"/>
              <a:ext cx="2379" cy="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รูปภาพ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" y="5061"/>
              <a:ext cx="2375" cy="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รูปภาพ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" y="5061"/>
              <a:ext cx="231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รูปภาพ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" y="3478"/>
              <a:ext cx="2375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รูปภาพ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" y="3478"/>
              <a:ext cx="2315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815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598004" y="1380378"/>
            <a:ext cx="111113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 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ที่เกิดกับหน่วยงานทางการศึกษา</a:t>
            </a:r>
            <a:r>
              <a:rPr lang="en-US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/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สำนักงานศึกษาธิการจังหวัด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สำนักงาน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ศึกษาธิการจังหวัดเพชรบูรณ์  เป็นหน่วยงานที่ดำเนินการ และส่งเสริมให้บุคลากร นักศึกษาและนักเรียน ประชาชนทั่วไป ได้แสดงความจงรักภักดีและสำนึกในพระมหากรุณาธิคุณ และอนุรักษ์ฟื้นฟูทรัพยากรธรรมชาติและสิ่งแวดล้อม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ที่เกิดกับสถานศึกษา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สถานศึกษามีส่วนร่วมและสนับสนุนกิจกรรมให้บุคลากร นักศึกษาและนักเรียน ได้แสดงความจงรักภักดีและสำนึกในพระมหากรุณาธิคุณ และอนุรักษ์ฟื้นฟูทรัพยากรธรรมชาติและสิ่งแวดล้อม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ที่เกิดกับครู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บุคลากรมีความจงรักภักดีและสำนึกในพระมหากรุณาธิคุณ และร่วมอนุรักษ์และฟื้นฟูทรัพยากรธรรมชาติและสิ่งแวดล้อม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ที่เกิดกับผู้เรียน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นักศึกษาและนักเรียน มีความจงรักภักดีและสำนึกในพระมหากรุณาธิคุณ และร่วมอนุรักษ์และฟื้นฟูทรัพยากรธรรมชาติและสิ่งแวดล้อม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901700" y="0"/>
            <a:ext cx="9144000" cy="1224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ประสานความ</a:t>
            </a:r>
            <a: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ร่วมมือ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 ศธ.ปลูกป่าเฉลิมพระเกียรติ เนื่องในโอกาสมหามงคลพระราชพิธีบรมราชาภิเษก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endParaRPr lang="en-US" sz="28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133600" y="5143500"/>
            <a:ext cx="7239000" cy="1612900"/>
            <a:chOff x="1792" y="3235"/>
            <a:chExt cx="8497" cy="3875"/>
          </a:xfrm>
        </p:grpSpPr>
        <p:pic>
          <p:nvPicPr>
            <p:cNvPr id="3075" name="รูปภาพ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" y="3255"/>
              <a:ext cx="2753" cy="1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รูปภาพ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235"/>
              <a:ext cx="2839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รูปภาพ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67"/>
            <a:stretch>
              <a:fillRect/>
            </a:stretch>
          </p:blipFill>
          <p:spPr bwMode="auto">
            <a:xfrm>
              <a:off x="7385" y="3255"/>
              <a:ext cx="2904" cy="1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รูปภาพ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" y="5128"/>
              <a:ext cx="2753" cy="1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รูปภาพ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" y="5128"/>
              <a:ext cx="2823" cy="1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รูปภาพ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5" y="5128"/>
              <a:ext cx="2904" cy="1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1101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901700" y="1711682"/>
            <a:ext cx="102698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 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ที่เกิดกับหน่วยงานทางการศึกษา</a:t>
            </a:r>
            <a:r>
              <a:rPr lang="en-US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/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สำนักงานศึกษาธิการ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</a:t>
            </a:r>
          </a:p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มี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ข้อมูลและสารสนเทศผลการประเมินคุณภาพการศึกษาระดับชาติขั้นพื้นฐาน (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O-NET)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โรงเรียนในจังหวัดเพชรบูรณ์ )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ปี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การศึกษา 2558-2560 เป็นฐานข้อมูลสารสนเทศในการพัฒนาคุณภาพการศึกษาของสถานศึกษาในจังหวัดเพชรบูรณ์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จังหวัด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ชรบูรณ์มีระบบฐานข้อมูลทางการศึกษาเพื่อเพิ่มประสิทธิภาพการบริหารจัดการข้อมูลสารสนเทศทางการศึกษาเชิงพื้นที่ (</a:t>
            </a:r>
            <a:r>
              <a:rPr lang="en-US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Phetchabun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Provincial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Education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Data Center)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จำนวน 1 ระบบ เพื่อใช้เป็นฐานข้อมูลกลางด้านการศึกษาของจังหวัด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เพชรบูรณ์ </a:t>
            </a:r>
            <a:r>
              <a:rPr lang="en-US" sz="2400" dirty="0" smtClean="0">
                <a:latin typeface="TH SarabunIT๙" panose="020B0500040200020003" pitchFamily="34" charset="-34"/>
                <a:cs typeface="TH SarabunIT๙" panose="020B0500040200020003" pitchFamily="34" charset="-34"/>
                <a:hlinkClick r:id="rId2"/>
              </a:rPr>
              <a:t>http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  <a:hlinkClick r:id="rId2"/>
              </a:rPr>
              <a:t>://www.pnbpeo.go.th/gis/ppedc/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3. มี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รูปแบบ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ONLY ONE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เป็นรูปแบบการพัฒนาการจัดการเรียนรู้ ระดับจังหวัด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เกิด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ครือข่ายความร่วมมือในการพัฒนาคุณภาพการศึกษาระหว่างสำนักงานศึกษาธิการจังหวัดกับหน่วยงานที่เกี่ยวข้องกับการจัดการศึกษาทุกสังกัดในจังหวัดเพชรบูรณ์ ทำให้สถานศึกษานำร่องได้รับรางวัลชนะเลิศระดับภาค ทั้ง 2 ระดับ ได้แก่ ระดับประถมศึกษา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: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โรงเรียนบ้านกกไทร สังกัด </a:t>
            </a:r>
            <a:r>
              <a:rPr lang="th-TH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สพป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.เพชรบูรณ์ เขต 1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และระดับมัธยมศึกษา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: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โรงเรียนเพชรบูรณ์วิทยา สังกัด </a:t>
            </a:r>
            <a:r>
              <a:rPr lang="th-TH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สพ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ม. เขต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40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901700" y="0"/>
            <a:ext cx="9766300" cy="13457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ประสานความ</a:t>
            </a:r>
            <a: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ร่วมมือ</a:t>
            </a:r>
            <a:b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</a:b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โครงการ </a:t>
            </a:r>
            <a:r>
              <a:rPr lang="en-US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TFE </a:t>
            </a: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(</a:t>
            </a:r>
            <a:r>
              <a:rPr lang="en-US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Teams For Education)</a:t>
            </a:r>
          </a:p>
        </p:txBody>
      </p:sp>
    </p:spTree>
    <p:extLst>
      <p:ext uri="{BB962C8B-B14F-4D97-AF65-F5344CB8AC3E}">
        <p14:creationId xmlns:p14="http://schemas.microsoft.com/office/powerpoint/2010/main" val="775670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598004" y="1380378"/>
            <a:ext cx="11111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สถานศึกษา</a:t>
            </a:r>
          </a:p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901700" y="0"/>
            <a:ext cx="9766300" cy="13457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ประสานความ</a:t>
            </a:r>
            <a: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ร่วมมือ</a:t>
            </a:r>
            <a:b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</a:b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โครงการ </a:t>
            </a:r>
            <a:r>
              <a:rPr lang="en-US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TFE </a:t>
            </a: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(</a:t>
            </a:r>
            <a:r>
              <a:rPr lang="en-US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Teams For Education)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802274"/>
              </p:ext>
            </p:extLst>
          </p:nvPr>
        </p:nvGraphicFramePr>
        <p:xfrm>
          <a:off x="1457738" y="3188078"/>
          <a:ext cx="7513983" cy="3358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4318"/>
                <a:gridCol w="5659665"/>
              </a:tblGrid>
              <a:tr h="479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โรงเรียน</a:t>
                      </a:r>
                      <a:endParaRPr lang="en-US" sz="1800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ชื่อรูปแบบ/แนวทางทางการพัฒนาการจัดการเรียนรู้</a:t>
                      </a:r>
                      <a:endParaRPr lang="en-US" sz="1800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479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บ้านกกไทร</a:t>
                      </a:r>
                      <a:endParaRPr lang="en-US" sz="18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3 ประสาน 4 ยุทธศาสตร์การพัฒนา</a:t>
                      </a:r>
                      <a:endParaRPr lang="en-US" sz="180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479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เทศบาลบ้านสักงอย</a:t>
                      </a:r>
                      <a:endParaRPr lang="en-US" sz="18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บันได 7 ขั้นสู่ความสำเร็จการยกระดับคุณภาพ โดยใช้โรงเรียนเป็นฐาน</a:t>
                      </a:r>
                      <a:endParaRPr lang="en-US" sz="1800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479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 err="1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ศิ</a:t>
                      </a:r>
                      <a:r>
                        <a:rPr lang="th-TH" sz="1800" b="1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ริรัตน์วิทยา</a:t>
                      </a:r>
                      <a:endParaRPr lang="en-US" sz="18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 err="1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ศิ</a:t>
                      </a:r>
                      <a:r>
                        <a:rPr lang="th-TH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ริรัตน์ </a:t>
                      </a:r>
                      <a:r>
                        <a:rPr lang="en-US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CAR </a:t>
                      </a:r>
                      <a:r>
                        <a:rPr lang="th-TH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ขับเคลื่อนผลสัมฤทธิ์ทางการเรียนอย่างยั่งยืน</a:t>
                      </a:r>
                      <a:endParaRPr lang="en-US" sz="1800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479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บ้านโพธิ์ทอง</a:t>
                      </a:r>
                      <a:endParaRPr lang="en-US" sz="18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7 กล่องแห่งความสำเร็จ โรงเรียนบ้านโพธิ์ทอง</a:t>
                      </a:r>
                      <a:endParaRPr lang="en-US" sz="1800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479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บ้านทุ่งใหญ่</a:t>
                      </a:r>
                      <a:endParaRPr lang="en-US" sz="18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ทุ่งใหญ่ก้าวหน้า สู่การพัฒนาคุณภาพการศึกษาอย่างยั่งยืน</a:t>
                      </a:r>
                      <a:endParaRPr lang="en-US" sz="1800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479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เพชรบูรณ์วิทยา</a:t>
                      </a:r>
                      <a:endParaRPr lang="en-US" sz="1800" b="1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ศาสตร์พระราชา สู่การพัฒนาผลสัมฤทธิ์ทางการเรียนอย่างยั่งยืน</a:t>
                      </a:r>
                      <a:r>
                        <a:rPr lang="en-US" sz="1800" dirty="0"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</a:t>
                      </a:r>
                      <a:endParaRPr lang="en-US" sz="1800" dirty="0">
                        <a:effectLst/>
                        <a:latin typeface="TH SarabunIT๙" panose="020B0500040200020003" pitchFamily="34" charset="-34"/>
                        <a:ea typeface="Calibri" panose="020F0502020204030204" pitchFamily="34" charset="0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0005" y="1583337"/>
            <a:ext cx="113488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06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506413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1.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สถานศึกษานำร่องทั้ง 6 แห่ง ตามโครงการ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TFE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มีรูปแบบ/แนวพัฒนาการจัดการเรียนรู้ เพื่อยกระดับผลสัมฤทธิ์ทางการเรียน ดังนี้  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R="0" lvl="0" indent="506413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2.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ผู้บริหารโรงเรียน ครูและบุคลากรในสถานศึกษา เกิดความร่วมมือ รวมพลังในการพัฒนาคุณภาพการศึกษาในสถานศึกษาอย่างเข้มแข็ง และยั่งยืน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</a:p>
          <a:p>
            <a:pPr marR="0" lvl="0" indent="506413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3.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เกิดเครือข่ายการพัฒนาคุณภาพการศึกษาจากทุฝ่ายที่มีส่วนเกี่ยวข้องในแต่ละสถานศึกษา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2337350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598004" y="1380378"/>
            <a:ext cx="11111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/>
              <a:t>ผลที่เกิดกับ</a:t>
            </a:r>
            <a:r>
              <a:rPr lang="th-TH" sz="2400" b="1" dirty="0" smtClean="0"/>
              <a:t>ครู </a:t>
            </a:r>
            <a:r>
              <a:rPr lang="th-TH" sz="2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901700" y="0"/>
            <a:ext cx="9766300" cy="134575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ประสานความ</a:t>
            </a:r>
            <a: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ร่วมมือ</a:t>
            </a:r>
            <a:b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</a:b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โครงการ </a:t>
            </a:r>
            <a:r>
              <a:rPr lang="en-US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TFE </a:t>
            </a: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(</a:t>
            </a:r>
            <a:r>
              <a:rPr lang="en-US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Teams For Education)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60501" y="1795876"/>
            <a:ext cx="1124729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06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1.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ครูเปิดใจ ทุ่มเทในการพัฒนาการจัดการเรียนรู้ในวิชา/กลุ่มสาระการเรียนรู้ที่สอน มีนวัตกรรมที่พัฒนาขึ้นในการจัดการเรียนการสอนทุกคน อย่างน้อยคนละ 1 เรื่อง ในสถานศึกษานำร่องทั้ง 6 โรงเรียน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ครู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สามารถออกแบบการจัดการเรียนรู้แบบ </a:t>
            </a:r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Active Learning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ให้ผู้เรียนได้เรียนรู้จากการลงมือปฏิบัติจริง และสามารถสร้างทีมงานที่เข้มแข็งได้ในแต่ละสถานศึกษา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R="0" lvl="0" indent="506413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h-TH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598004" y="3365536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ผลที่เกิดกับผู้เรียน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24455" y="3827201"/>
            <a:ext cx="10786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6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ผู้เรียน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เกิดความมุ่งมั่นในการเรียน และเรียนรู้อย่างมีความสุข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indent="50641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ผู้เรียน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เป็นบุคคลแห่งการเรียนรู้ และมีทักษะการเรียนรู้ในศตวรรษที่ 21 และสามารถดำรงตนในโลกยุคปัจจุบันได้อย่างมีภูมิคุ้มกันที่ดีในตัว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indent="5064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5316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087563" y="3075762"/>
            <a:ext cx="5694362" cy="3105150"/>
            <a:chOff x="1701" y="2990"/>
            <a:chExt cx="9540" cy="5427"/>
          </a:xfrm>
        </p:grpSpPr>
        <p:pic>
          <p:nvPicPr>
            <p:cNvPr id="7171" name="Picture 3" descr="อบรมสถานศึกษานำร่อ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4"/>
            <a:stretch>
              <a:fillRect/>
            </a:stretch>
          </p:blipFill>
          <p:spPr bwMode="auto">
            <a:xfrm>
              <a:off x="1705" y="5870"/>
              <a:ext cx="3851" cy="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 descr="IMG_76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30" b="7864"/>
            <a:stretch>
              <a:fillRect/>
            </a:stretch>
          </p:blipFill>
          <p:spPr bwMode="auto">
            <a:xfrm>
              <a:off x="5745" y="5870"/>
              <a:ext cx="5485" cy="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3" name="Picture 5" descr="สารสนเทศ 162_๑๙๐๔๐๑_00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58" b="15631"/>
            <a:stretch>
              <a:fillRect/>
            </a:stretch>
          </p:blipFill>
          <p:spPr bwMode="auto">
            <a:xfrm>
              <a:off x="1701" y="2990"/>
              <a:ext cx="3189" cy="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รูปภาพ 1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" y="2990"/>
              <a:ext cx="2625" cy="2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7" descr="นิเทศสถานศึกษานำร่อง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" t="29295" r="11775"/>
            <a:stretch>
              <a:fillRect/>
            </a:stretch>
          </p:blipFill>
          <p:spPr bwMode="auto">
            <a:xfrm>
              <a:off x="7821" y="2990"/>
              <a:ext cx="3420" cy="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กล่องข้อความ 6"/>
          <p:cNvSpPr txBox="1"/>
          <p:nvPr/>
        </p:nvSpPr>
        <p:spPr>
          <a:xfrm>
            <a:off x="983783" y="213440"/>
            <a:ext cx="9354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ข้อจำกัด/ปัญหา/อุปสรรคในการดำเนินงาน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สำนักงานศึกษาธิการจังหวัดเพชรบูรณ์จังหวัดมีเวลาในการดำเนินงานพัฒนาในสถานศึกษาค่อนข้างน้อย ยังไม่สามารถประเมินผลสัมฤทธิ์ทางการเรียนที่เกิดจากการดำเนินการตามโครงการเมื่อสิ้นภาคเรียน/สิ้นปีการศึกษา </a:t>
            </a:r>
          </a:p>
          <a:p>
            <a:r>
              <a:rPr lang="th-TH" sz="2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แนว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ทางการพัฒนาการดำเนินงานแบบ</a:t>
            </a:r>
            <a:r>
              <a:rPr lang="th-TH" sz="20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บูรณา</a:t>
            </a:r>
            <a:r>
              <a:rPr lang="th-TH" sz="2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</a:t>
            </a:r>
            <a:endParaRPr lang="th-TH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1.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การขยายผลจากสถานศึกษานำร่องไปยังโรงเรียนอื่นๆ 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2. 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สร้างเครือข่ายการดำเนินงานร่วมกัน เพื่อติดตามผลการพัฒนาการยกระดับผลสัมฤทธิ์ตลอดปีการศึกษา 2562 และในปีการศึกษาต่อไป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x-none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 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5995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0" y="0"/>
            <a:ext cx="11023600" cy="13665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36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ประสานความ</a:t>
            </a:r>
            <a: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ร่วมมือ</a:t>
            </a:r>
            <a:br>
              <a:rPr lang="th-TH" sz="3600" b="1" spc="-30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</a:br>
            <a:r>
              <a:rPr lang="th-TH" sz="3600" b="1" dirty="0"/>
              <a:t>โครงการพัฒนากิจกรรมป้องกันความปลอดภัยในสถานศึกษา พัฒนาวินัยจราจร</a:t>
            </a:r>
            <a:endParaRPr lang="th-TH" sz="3600" b="1" spc="-30" dirty="0" smtClean="0">
              <a:latin typeface="TH SarabunIT๙" panose="020B0500040200020003" pitchFamily="34" charset="-34"/>
              <a:ea typeface="Times New Roman" panose="02020603050405020304" pitchFamily="18" charset="0"/>
              <a:cs typeface="TH SarabunIT๙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673100" y="1574800"/>
            <a:ext cx="90932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คณะทำงานการจัดทำร่างหลักสูตรการส่งเสริมวินัยจราจรในสถานศึกษาแต่ละระดับชั้น 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ร่างหลักสูตรการส่งเสริมวินัยจราจรในสถานศึกษา</a:t>
            </a:r>
            <a:endParaRPr lang="en-US" sz="2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42900" y="2730500"/>
            <a:ext cx="9664700" cy="3606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หลักสูตรวินัยจราจร เป็นการดำเนินที่ได้รับความร่วมมือจากหลายหน่วยงานที่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เกี่ยวข้องหลายหน่วยงาน ได้แก่   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สำนักงานขนส่งจังหวัด  สำนักงานตำรวจภูธรจังหวัด หน่วยงานทางการศึกษา เขตพื้นที่สถานศึกษา โดยร่วมกันจัดทำหลักสูตรวินัยจราจรเพื่อนำร่องไปใช้ในสถานศึกษา โดยมีสถานศึกษานำร่องทดลองใช้หลักสูตรวินัยจราจร จำนวน 12 แห่ง และสำนักงานศึกษาธิการได้มีลงพื้นที่ ตรวจ ติดตามและประเมินผลการทดลองนำร่องใช้หลักสูตรส่งเสริมวินัยจราจรของผู้เรียนในจังหวัดเพชรบูรณ์ โดยได้ตรวจติดตาม ณ โรงเรียนบ้านโป่งบุญเจริญ โรงเรียนอนุบาลหนองไผ่ และโรงเรียน</a:t>
            </a:r>
            <a:r>
              <a:rPr lang="th-TH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กุลดิศ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วิทยานุสรณ์ เพื่อตรวจติดตาม รับทราบปัญหา อุปสรรคและผลการดำเนินงานการทดลองโรงเรียนนำร่องใช้หลักสูตร</a:t>
            </a:r>
            <a:r>
              <a:rPr lang="th-TH" sz="24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ส่งเสริม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วินัยจราจรและนำมาวิเคราะห์หาแนวทางการพัฒนาหลักสูตรให้สมบูรณ์ เพื่อนำเสนอให้ </a:t>
            </a:r>
            <a:r>
              <a:rPr lang="th-TH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กศจ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.เพชร</a:t>
            </a:r>
            <a:r>
              <a:rPr lang="th-TH" sz="24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บูรณา</a:t>
            </a: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พิจารณาประกาศใช้เป็นหลักสูตรในสถานศึกษาจังหวัดเพชรบูรณ์ ต่อไป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593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60400" y="293537"/>
            <a:ext cx="9182100" cy="441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2400" b="1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ผลการดำเนินงาน</a:t>
            </a:r>
            <a:endParaRPr lang="en-US" sz="24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</a:t>
            </a:r>
            <a:r>
              <a:rPr lang="th-TH" sz="24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1. </a:t>
            </a:r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ผลที่เกิดกับหน่วยงานทางการศึกษา/สำนักงานศึกษาธิการจังหวัด</a:t>
            </a:r>
            <a:endParaRPr lang="en-US" sz="24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indent="270510">
              <a:lnSpc>
                <a:spcPct val="107000"/>
              </a:lnSpc>
              <a:spcAft>
                <a:spcPts val="0"/>
              </a:spcAft>
            </a:pPr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lang="th-TH" sz="24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1) สำนักงาน</a:t>
            </a:r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ศึกษาธิการจังหวัดเพชรบูรณ์มีหลักสูตร</a:t>
            </a:r>
            <a:r>
              <a:rPr lang="th-TH" sz="2400" spc="2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ส่งเสริมวินัยจราจรของผู้เรียนในจังหวัดเพชรบูรณ์ เพื่อให้สถานศึกษาในจังหวัดเพชรบูรณ์ทุกแห่งนำไปใช้ในการจัดการเรียนการสอน</a:t>
            </a:r>
            <a:endParaRPr lang="en-US" sz="24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indent="270510">
              <a:lnSpc>
                <a:spcPct val="107000"/>
              </a:lnSpc>
              <a:spcAft>
                <a:spcPts val="0"/>
              </a:spcAft>
            </a:pPr>
            <a:r>
              <a:rPr lang="th-TH" sz="2400" spc="2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</a:t>
            </a:r>
            <a:r>
              <a:rPr lang="th-TH" sz="2400" spc="2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2)  </a:t>
            </a:r>
            <a:r>
              <a:rPr lang="th-TH" sz="24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หลักสูตร</a:t>
            </a:r>
            <a:r>
              <a:rPr lang="th-TH" sz="2400" spc="2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ส่งเสริมวินัยจราจรของผู้เรียนในจังหวัดเพชรบูรณ์ สามารถช่วยป้องกันและลด</a:t>
            </a:r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อุบัติเหตุด้านการจราจรของจังหวัด</a:t>
            </a:r>
            <a:r>
              <a:rPr lang="th-TH" sz="24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เพชรบูรณ์</a:t>
            </a:r>
          </a:p>
          <a:p>
            <a:pPr indent="270510">
              <a:lnSpc>
                <a:spcPct val="107000"/>
              </a:lnSpc>
              <a:spcAft>
                <a:spcPts val="0"/>
              </a:spcAft>
            </a:pPr>
            <a:r>
              <a:rPr lang="th-TH" sz="2400" b="1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ผล</a:t>
            </a:r>
            <a:r>
              <a:rPr lang="th-TH" sz="2400" b="1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ที่เกิดกับสถานศึกษา</a:t>
            </a:r>
            <a:endParaRPr lang="en-US" sz="2400" b="1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   </a:t>
            </a:r>
            <a:r>
              <a:rPr lang="th-TH" sz="24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 สถานศึกษา</a:t>
            </a:r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มีการดูแลเรื่องความปลอดภัยด้านการจราจร/สภาพแวดล้อมที่ปลอดภัยให้แก่สถานศึกษานักเรียน ครู และบุคลากรทางการศึกษาในสถานศึกษา</a:t>
            </a:r>
            <a:endParaRPr lang="en-US" sz="24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24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   2. เป็น</a:t>
            </a:r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การส่งเสริมทักษะพื้นฐานความปลอดภัยด้านการจราจรที่จำเป็นสำหรับผู้เรียน</a:t>
            </a:r>
            <a:endParaRPr lang="en-US" sz="24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      </a:t>
            </a:r>
            <a:r>
              <a:rPr lang="th-TH" sz="24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3. เป็น</a:t>
            </a:r>
            <a:r>
              <a:rPr lang="th-TH" sz="24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การป้องกันอุบัติเหตุด้านการจราจรและความปลอดด้านภัยอื่น ๆ  ในสถานศึกษา</a:t>
            </a:r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3345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47700" y="271199"/>
            <a:ext cx="10312400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h-TH" sz="2800" b="1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ผลที่เกิดกับครู</a:t>
            </a:r>
            <a:endParaRPr lang="en-US" sz="2800" b="1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indent="270510">
              <a:lnSpc>
                <a:spcPct val="107000"/>
              </a:lnSpc>
              <a:spcAft>
                <a:spcPts val="0"/>
              </a:spcAft>
            </a:pPr>
            <a:r>
              <a:rPr lang="th-TH" sz="28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1. จัด</a:t>
            </a:r>
            <a:r>
              <a:rPr lang="th-TH" sz="28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กิจกรรมที่มีประสิทธิภาพส่งผลต่อพัฒนาการผู้เรียน</a:t>
            </a:r>
            <a:endParaRPr lang="en-US" sz="28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indent="270510">
              <a:lnSpc>
                <a:spcPct val="107000"/>
              </a:lnSpc>
              <a:spcAft>
                <a:spcPts val="0"/>
              </a:spcAft>
            </a:pPr>
            <a:r>
              <a:rPr lang="th-TH" sz="28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2. รู้</a:t>
            </a:r>
            <a:r>
              <a:rPr lang="th-TH" sz="28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เป้าหมายหลักสูตร/การศึกษา ทำให้วางแผนพัฒนาคุณภาพอย่างมี</a:t>
            </a:r>
            <a:r>
              <a:rPr lang="th-TH" sz="28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ระบบ</a:t>
            </a:r>
            <a:br>
              <a:rPr lang="th-TH" sz="28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lang="th-TH" sz="2800" b="1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ผล</a:t>
            </a:r>
            <a:r>
              <a:rPr lang="th-TH" sz="2800" b="1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ที่เกิดกับผู้เรียน</a:t>
            </a:r>
            <a:endParaRPr lang="en-US" sz="2800" b="1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th-TH" sz="28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1. ผู้เรียน</a:t>
            </a:r>
            <a:r>
              <a:rPr lang="th-TH" sz="28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มีความรู้ความเข้าใจกฎหมายเกี่ยวกับการจราจรทางบกและกฎหมายเกี่ยวกับการคุ้มครองผู้ประสบภัยทางรถ</a:t>
            </a:r>
            <a:endParaRPr lang="en-US" sz="28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th-TH" sz="28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2. ผู้เรียน</a:t>
            </a:r>
            <a:r>
              <a:rPr lang="th-TH" sz="28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มีวินัยจราจร ปฏิบัติตามกฎหมายจราจร</a:t>
            </a:r>
            <a:endParaRPr lang="en-US" sz="28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th-TH" sz="28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3. ผู้เรียน</a:t>
            </a:r>
            <a:r>
              <a:rPr lang="th-TH" sz="28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เกิดทักษะและพฤติกรรมที่ดีต่อภาระหน้าที่ด้านความปลอดภัยทางการจราจร</a:t>
            </a:r>
            <a:endParaRPr lang="en-US" sz="28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indent="457200">
              <a:lnSpc>
                <a:spcPct val="107000"/>
              </a:lnSpc>
              <a:spcAft>
                <a:spcPts val="0"/>
              </a:spcAft>
            </a:pPr>
            <a:r>
              <a:rPr lang="th-TH" sz="2800" dirty="0" smtClean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4. ผู้เรียน</a:t>
            </a:r>
            <a:r>
              <a:rPr lang="th-TH" sz="28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เกิดจิตสำนึกและมีแนวคิดที่ดีในด้านความปลอดภัยทางการจราจร</a:t>
            </a:r>
            <a:endParaRPr lang="en-US" sz="2800" dirty="0">
              <a:effectLst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686790"/>
            <a:ext cx="2549539" cy="169703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19" y="4686790"/>
            <a:ext cx="2451100" cy="1697037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99" y="4605430"/>
            <a:ext cx="2794000" cy="185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1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120900" y="4624818"/>
            <a:ext cx="7226300" cy="2044700"/>
            <a:chOff x="3019" y="9698"/>
            <a:chExt cx="6300" cy="4255"/>
          </a:xfrm>
        </p:grpSpPr>
        <p:pic>
          <p:nvPicPr>
            <p:cNvPr id="1027" name="รูปภาพ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9" y="9704"/>
              <a:ext cx="3230" cy="1995"/>
            </a:xfrm>
            <a:prstGeom prst="rect">
              <a:avLst/>
            </a:prstGeom>
            <a:noFill/>
            <a:ln w="9525">
              <a:solidFill>
                <a:srgbClr val="4F81B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28" name="รูปภาพ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9" y="9698"/>
              <a:ext cx="3090" cy="2106"/>
            </a:xfrm>
            <a:prstGeom prst="rect">
              <a:avLst/>
            </a:prstGeom>
            <a:noFill/>
            <a:ln w="9525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29" name="รูปภาพ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3972" r="-1305" b="25752"/>
            <a:stretch>
              <a:fillRect/>
            </a:stretch>
          </p:blipFill>
          <p:spPr bwMode="auto">
            <a:xfrm>
              <a:off x="3048" y="11728"/>
              <a:ext cx="3171" cy="2225"/>
            </a:xfrm>
            <a:prstGeom prst="rect">
              <a:avLst/>
            </a:prstGeom>
            <a:noFill/>
            <a:ln w="9525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30" name="รูปภาพ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9" y="11753"/>
              <a:ext cx="3090" cy="2183"/>
            </a:xfrm>
            <a:prstGeom prst="rect">
              <a:avLst/>
            </a:prstGeom>
            <a:noFill/>
            <a:ln w="9525">
              <a:solidFill>
                <a:srgbClr val="1F497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" name="กล่องข้อความ 4"/>
          <p:cNvSpPr txBox="1"/>
          <p:nvPr/>
        </p:nvSpPr>
        <p:spPr>
          <a:xfrm>
            <a:off x="598004" y="1380378"/>
            <a:ext cx="111113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1. ผล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ที่เกิดกับหน่วยงานทางการศึกษา/สำนักงานศึกษาธิการจังหวัดจังหวัดเพชรบูรณ์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มีฐานข้อมูลเด็กด้อยโอกาส เด็กออกกลางคัน และเด็กตกหล่น ในระบบติดตาม กำกับ ประชากรวัยเรียนที่อยู่นอกระบบการศึกษา พร้อมให้การช่วยเหลือเด็กกลับเขาสู่ระบบการศึกษาขั้นพื้นฐานและการศึกษาต่อเนื่อง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0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ผล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ที่เกิดกับสถานศึกษา 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</a:t>
            </a:r>
            <a:r>
              <a:rPr lang="th-TH" sz="20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2. สถานศึกษา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ทราบข้อมูลเด็กด้อยโอกาส เด็กออกกลางคัน และเด็กตกหล่นในเขตพื้นที่บริการของโรงเรียนเอง และสามารถแนะนำเด็กกลับเข้าสู่ระบบการศึกษาขั้นพื้นฐานได้ตามความเหมาะสม 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0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3.  ผล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ที่เกิดกับครู 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ครูทราบถึงสภาพปัญหาของเด็ก และสามารถหาแนวทางการช่วยเหลือเด็กร่วมกับชุมชน ร่วมกันแก้ไขปัญหาที่จะเกิดขึ้นในสังคมต่อไปได้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4.  ผล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ที่เกิดกับผู้เรียน 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</a:t>
            </a:r>
            <a:r>
              <a:rPr lang="th-TH" sz="20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ผู้เรียน</a:t>
            </a:r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มีโอกาสเข้าถึงการศึกษาอีกครั้งตามความเหมาะสม และตามศักยภาพของตนเอง 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 </a:t>
            </a:r>
          </a:p>
          <a:p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901700" y="0"/>
            <a:ext cx="8763000" cy="138037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b="1" spc="-30" dirty="0"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ประสานความร่วมมือ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h-TH" sz="2000" b="1" spc="-30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ในการพัฒนาคุณภาพการศึกษาของหน่วยงานในจังหวัดเพชรบูรณ์</a:t>
            </a:r>
            <a:endParaRPr lang="en-US" sz="20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algn="ctr"/>
            <a:r>
              <a:rPr lang="th-TH" sz="2000" b="1" dirty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ของสำนักงานศึกษาธิการจังหวัด</a:t>
            </a:r>
            <a:r>
              <a:rPr lang="th-TH" sz="2000" b="1" dirty="0" smtClean="0"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เพชรบูรณ์ ผ่าน</a:t>
            </a:r>
            <a:r>
              <a:rPr lang="th-TH" sz="2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โครงการ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การเพิ่มโอกาสการเข้าถึงการศึกษาของเด็กด้อยโอกาส เด็กออกกลางคัน และเด็กตกหล่นในรูปแบบที่เหมาะสม</a:t>
            </a:r>
            <a:endParaRPr lang="en-US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66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" y="136525"/>
            <a:ext cx="8770938" cy="2073275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" y="2209800"/>
            <a:ext cx="8770938" cy="205739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" y="4279900"/>
            <a:ext cx="8770938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267804" y="257940"/>
            <a:ext cx="9600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 </a:t>
            </a:r>
          </a:p>
          <a:p>
            <a:endParaRPr lang="en-US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2286000" y="0"/>
            <a:ext cx="6413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ขอบคุณครับ </a:t>
            </a:r>
            <a:endParaRPr lang="en-US" sz="96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7" y="1534632"/>
            <a:ext cx="8246103" cy="505666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882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425354" y="127000"/>
            <a:ext cx="2511189" cy="694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dirty="0" smtClean="0"/>
          </a:p>
          <a:p>
            <a:pPr algn="ctr"/>
            <a:r>
              <a:rPr lang="th-TH" sz="3600" dirty="0" smtClean="0"/>
              <a:t>ข้อมูล</a:t>
            </a:r>
            <a:r>
              <a:rPr lang="th-TH" sz="3600" dirty="0"/>
              <a:t>อัตรากำลัง </a:t>
            </a:r>
            <a:endParaRPr lang="en-US" sz="3600" dirty="0"/>
          </a:p>
          <a:p>
            <a:pPr algn="ctr"/>
            <a:endParaRPr lang="en-US" dirty="0"/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322166"/>
              </p:ext>
            </p:extLst>
          </p:nvPr>
        </p:nvGraphicFramePr>
        <p:xfrm>
          <a:off x="453987" y="982495"/>
          <a:ext cx="9134512" cy="5714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514"/>
                <a:gridCol w="3496830"/>
                <a:gridCol w="1602248"/>
                <a:gridCol w="1694311"/>
                <a:gridCol w="1841609"/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 New" pitchFamily="34" charset="-34"/>
                          <a:cs typeface="TH Sarabun New" pitchFamily="34" charset="-34"/>
                        </a:rPr>
                        <a:t>ที่</a:t>
                      </a:r>
                      <a:endParaRPr lang="th-TH" sz="1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 New" pitchFamily="34" charset="-34"/>
                          <a:cs typeface="TH Sarabun New" pitchFamily="34" charset="-34"/>
                        </a:rPr>
                        <a:t>กลุ่มงาน</a:t>
                      </a:r>
                      <a:endParaRPr lang="th-TH" sz="1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 New" pitchFamily="34" charset="-34"/>
                          <a:cs typeface="TH Sarabun New" pitchFamily="34" charset="-34"/>
                        </a:rPr>
                        <a:t>กรอบอัตรากำลัง</a:t>
                      </a:r>
                      <a:endParaRPr lang="th-TH" sz="1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 New" pitchFamily="34" charset="-34"/>
                          <a:cs typeface="TH Sarabun New" pitchFamily="34" charset="-34"/>
                        </a:rPr>
                        <a:t>มีผู้ดำรงตำแหน่ง</a:t>
                      </a:r>
                      <a:endParaRPr lang="th-TH" sz="1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ไม่มีผู้ดำรงตำแหน่ง</a:t>
                      </a:r>
                      <a:endParaRPr lang="th-TH" sz="18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ศึกษาธิการจังหวัด/รองศึกษาธิการจังหวัด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กลุ่มอำนวยการ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กลุ่มบริหารงานบุคคล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13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8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กลุ่มนโยบายและแผน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5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กลุ่มพัฒนาการศึกษา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กลุ่มนิเทศ ติดตาม</a:t>
                      </a:r>
                      <a:r>
                        <a:rPr lang="th-TH" sz="2000" b="1" baseline="0" dirty="0" smtClean="0">
                          <a:latin typeface="TH SarabunIT๙" pitchFamily="34" charset="-34"/>
                          <a:cs typeface="TH SarabunIT๙" pitchFamily="34" charset="-34"/>
                        </a:rPr>
                        <a:t> และประเมินผล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กลุ่มส่งเสริมการศึกษาเอกชน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8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กลุ่มลูกเสือ </a:t>
                      </a:r>
                      <a:r>
                        <a:rPr lang="th-TH" sz="2000" b="1" dirty="0" err="1" smtClean="0">
                          <a:latin typeface="TH SarabunIT๙" pitchFamily="34" charset="-34"/>
                          <a:cs typeface="TH SarabunIT๙" pitchFamily="34" charset="-34"/>
                        </a:rPr>
                        <a:t>ยุว</a:t>
                      </a:r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กาชาด และกิจการนักเรียน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9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หน่วยตรวจสอบภายใน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0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507406">
                <a:tc>
                  <a:txBody>
                    <a:bodyPr/>
                    <a:lstStyle/>
                    <a:p>
                      <a:pPr algn="ctr"/>
                      <a:endParaRPr lang="th-TH" sz="18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รวมทั้งสิ้น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69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47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TH SarabunIT๙" pitchFamily="34" charset="-34"/>
                          <a:cs typeface="TH SarabunIT๙" pitchFamily="34" charset="-34"/>
                        </a:rPr>
                        <a:t>22</a:t>
                      </a:r>
                      <a:endParaRPr lang="th-TH" sz="2000" b="1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30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714464" y="393064"/>
            <a:ext cx="7432211" cy="7245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/>
              <a:t>ข้อมูลงบประมาณที่ได้รับจัดสรรประจำปีงบประมาณ พ.ศ. 2562 </a:t>
            </a:r>
            <a:endParaRPr lang="en-US" sz="2800" dirty="0"/>
          </a:p>
        </p:txBody>
      </p:sp>
      <p:graphicFrame>
        <p:nvGraphicFramePr>
          <p:cNvPr id="6" name="ตัวแทนเนื้อหา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416815"/>
              </p:ext>
            </p:extLst>
          </p:nvPr>
        </p:nvGraphicFramePr>
        <p:xfrm>
          <a:off x="658906" y="1481422"/>
          <a:ext cx="9022977" cy="4898275"/>
        </p:xfrm>
        <a:graphic>
          <a:graphicData uri="http://schemas.openxmlformats.org/drawingml/2006/table">
            <a:tbl>
              <a:tblPr firstRow="1" firstCol="1" bandRow="1"/>
              <a:tblGrid>
                <a:gridCol w="7355880"/>
                <a:gridCol w="1667097"/>
              </a:tblGrid>
              <a:tr h="836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en-US" sz="28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จำนวนเงิน (บาท)</a:t>
                      </a:r>
                      <a:endParaRPr lang="en-US" sz="28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183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b="1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งบดำเนินงาน</a:t>
                      </a:r>
                      <a:endParaRPr lang="en-US" sz="28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7,725,238.33</a:t>
                      </a:r>
                      <a:endParaRPr lang="en-US" sz="28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65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1. ค่าตอบแทน</a:t>
                      </a:r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ใช้สอยและ</a:t>
                      </a:r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วัสดุ                   2,800,908.75  บาท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8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65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2. ค่าสาธารณูปโภค                                  490,052.58  บาท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8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65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3. รายการ</a:t>
                      </a:r>
                      <a:r>
                        <a:rPr lang="th-TH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ที่ได้รับการจัดสรรระหว่าง</a:t>
                      </a:r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        2,377,077.00   บาท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Cordia New" panose="020B0304020202020204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28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653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4. งบลงทุน                                         2,057,200.00   บาท</a:t>
                      </a:r>
                      <a:endParaRPr lang="th-TH" sz="28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Cordia New" panose="020B0304020202020204" pitchFamily="34" charset="-34"/>
                        </a:rPr>
                        <a:t> </a:t>
                      </a:r>
                      <a:endParaRPr lang="en-US" sz="2800" dirty="0">
                        <a:effectLst/>
                        <a:latin typeface="Cordia New" panose="020B0304020202020204" pitchFamily="34" charset="-34"/>
                        <a:ea typeface="Cordia New" panose="020B0304020202020204" pitchFamily="34" charset="-3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งบรายจ่ายอื่น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1. งบรายจ่ายอื่น แผนงานพื้นฐานด้านการพัฒนาและเสริมสร้างศักยภาพคน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234,800</a:t>
                      </a:r>
                      <a:r>
                        <a:rPr lang="th-TH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.00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2. งบรายจ่ายอื่น แผน</a:t>
                      </a:r>
                      <a:r>
                        <a:rPr lang="th-TH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บูรณา</a:t>
                      </a:r>
                      <a:r>
                        <a:rPr lang="th-TH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การยกระดับคุณภาพการศึกษาและการเรียนรู้ตลอดชีวิต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1,597,200</a:t>
                      </a:r>
                      <a:r>
                        <a:rPr lang="th-TH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.00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3. งบประมาณสำนักงานส่งเสริมการศึกษาเอกชน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h-TH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705,440.00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400" b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lang="th-TH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 งบประมาณสำนักงานลูกเสือแห่งชาติ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838,650</a:t>
                      </a:r>
                      <a:r>
                        <a:rPr lang="th-TH" sz="24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.00</a:t>
                      </a:r>
                      <a:endParaRPr lang="en-US" sz="2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31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 txBox="1">
            <a:spLocks/>
          </p:cNvSpPr>
          <p:nvPr/>
        </p:nvSpPr>
        <p:spPr>
          <a:xfrm>
            <a:off x="1560513" y="266701"/>
            <a:ext cx="6262687" cy="6857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dirty="0" smtClean="0"/>
              <a:t>              รายงานการใช้จ่ายงบประจำ</a:t>
            </a:r>
            <a:endParaRPr lang="en-US" dirty="0"/>
          </a:p>
        </p:txBody>
      </p:sp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4030298017"/>
              </p:ext>
            </p:extLst>
          </p:nvPr>
        </p:nvGraphicFramePr>
        <p:xfrm>
          <a:off x="546100" y="1079500"/>
          <a:ext cx="9144000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6513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5430"/>
            <a:ext cx="6641900" cy="942188"/>
          </a:xfrm>
        </p:spPr>
        <p:txBody>
          <a:bodyPr>
            <a:normAutofit fontScale="90000"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กระบวนงาน ศธจ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เพชรบูรณ์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th-TH" noProof="0" smtClean="0"/>
              <a:pPr/>
              <a:t>6</a:t>
            </a:fld>
            <a:endParaRPr lang="th-TH" noProof="0" dirty="0"/>
          </a:p>
        </p:txBody>
      </p:sp>
      <p:pic>
        <p:nvPicPr>
          <p:cNvPr id="8" name="รูปภาพ 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b="2878"/>
          <a:stretch>
            <a:fillRect/>
          </a:stretch>
        </p:blipFill>
        <p:spPr bwMode="auto">
          <a:xfrm>
            <a:off x="1866900" y="1298648"/>
            <a:ext cx="4137768" cy="438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/>
          <p:cNvSpPr>
            <a:spLocks noChangeArrowheads="1"/>
          </p:cNvSpPr>
          <p:nvPr/>
        </p:nvSpPr>
        <p:spPr bwMode="auto">
          <a:xfrm>
            <a:off x="6241514" y="1810145"/>
            <a:ext cx="3095632" cy="89671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400">
            <a:solidFill>
              <a:srgbClr val="A50021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lang="th-TH" sz="2400" dirty="0" smtClean="0">
                <a:solidFill>
                  <a:srgbClr val="000000"/>
                </a:solidFill>
                <a:latin typeface="TH SarabunPSK" pitchFamily="34" charset="-34"/>
                <a:ea typeface="Arial" pitchFamily="34" charset="0"/>
                <a:cs typeface="TH SarabunPSK" pitchFamily="34" charset="-34"/>
              </a:rPr>
              <a:t>นโยบายของกระทรวงศึกษาธิการ</a:t>
            </a:r>
            <a:br>
              <a:rPr lang="th-TH" sz="2400" dirty="0" smtClean="0">
                <a:solidFill>
                  <a:srgbClr val="000000"/>
                </a:solidFill>
                <a:latin typeface="TH SarabunPSK" pitchFamily="34" charset="-34"/>
                <a:ea typeface="Arial" pitchFamily="34" charset="0"/>
                <a:cs typeface="TH SarabunPSK" pitchFamily="34" charset="-34"/>
              </a:rPr>
            </a:br>
            <a:r>
              <a:rPr lang="en-US" sz="2400" dirty="0" smtClean="0">
                <a:solidFill>
                  <a:srgbClr val="000000"/>
                </a:solidFill>
                <a:latin typeface="TH SarabunPSK" pitchFamily="34" charset="-34"/>
                <a:ea typeface="Arial" pitchFamily="34" charset="0"/>
                <a:cs typeface="TH SarabunPSK" pitchFamily="34" charset="-34"/>
              </a:rPr>
              <a:t>P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H SarabunPSK" pitchFamily="34" charset="-34"/>
                <a:ea typeface="Arial" pitchFamily="34" charset="0"/>
                <a:cs typeface="TH SarabunPSK" pitchFamily="34" charset="-34"/>
              </a:rPr>
              <a:t>olicy and Agendas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270611" y="3152313"/>
            <a:ext cx="3024194" cy="90994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400">
            <a:solidFill>
              <a:srgbClr val="A50021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H SarabunPSK" pitchFamily="34" charset="-34"/>
                <a:ea typeface="Arial" pitchFamily="34" charset="0"/>
                <a:cs typeface="TH SarabunPSK" pitchFamily="34" charset="-34"/>
              </a:rPr>
              <a:t> งานของสำนักงานศึกษาธิการจังหวัด</a:t>
            </a:r>
            <a:br>
              <a: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H SarabunPSK" pitchFamily="34" charset="-34"/>
                <a:ea typeface="Arial" pitchFamily="34" charset="0"/>
                <a:cs typeface="TH SarabunPSK" pitchFamily="34" charset="-34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H SarabunPSK" pitchFamily="34" charset="-34"/>
                <a:ea typeface="Arial" pitchFamily="34" charset="0"/>
                <a:cs typeface="TH SarabunPSK" pitchFamily="34" charset="-34"/>
              </a:rPr>
              <a:t>Function: </a:t>
            </a:r>
            <a:r>
              <a: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H SarabunPSK" pitchFamily="34" charset="-34"/>
                <a:ea typeface="Arial" pitchFamily="34" charset="0"/>
                <a:cs typeface="TH SarabunPSK" pitchFamily="34" charset="-34"/>
              </a:rPr>
              <a:t>หน่วยงานจัดการศึกษา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6254995" y="4402543"/>
            <a:ext cx="3024194" cy="92637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5400">
            <a:solidFill>
              <a:srgbClr val="A50021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ts val="500"/>
              </a:spcBef>
              <a:spcAft>
                <a:spcPts val="500"/>
              </a:spcAft>
            </a:pPr>
            <a:r>
              <a:rPr lang="th-TH" sz="2000" dirty="0" smtClean="0">
                <a:solidFill>
                  <a:srgbClr val="000000"/>
                </a:solidFill>
                <a:latin typeface="TH SarabunPSK" pitchFamily="34" charset="-34"/>
                <a:ea typeface="Arial" pitchFamily="34" charset="0"/>
                <a:cs typeface="TH SarabunPSK" pitchFamily="34" charset="-34"/>
              </a:rPr>
              <a:t>งานบูรณาการ  </a:t>
            </a:r>
            <a:r>
              <a:rPr lang="en-US" sz="2000" dirty="0" smtClean="0">
                <a:solidFill>
                  <a:srgbClr val="000000"/>
                </a:solidFill>
                <a:latin typeface="TH SarabunPSK" pitchFamily="34" charset="-34"/>
                <a:ea typeface="Arial" pitchFamily="34" charset="0"/>
                <a:cs typeface="TH SarabunPSK" pitchFamily="34" charset="-34"/>
              </a:rPr>
              <a:t>: Area</a:t>
            </a:r>
            <a:r>
              <a:rPr lang="th-TH" sz="2000" dirty="0" smtClean="0">
                <a:solidFill>
                  <a:srgbClr val="000000"/>
                </a:solidFill>
                <a:latin typeface="TH SarabunPSK" pitchFamily="34" charset="-34"/>
                <a:ea typeface="Arial" pitchFamily="34" charset="0"/>
                <a:cs typeface="TH SarabunPSK" pitchFamily="34" charset="-34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H SarabunPSK" pitchFamily="34" charset="-34"/>
                <a:ea typeface="Arial" pitchFamily="34" charset="0"/>
                <a:cs typeface="TH SarabunPSK" pitchFamily="34" charset="-34"/>
              </a:rPr>
              <a:t>based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H SarabunPSK" pitchFamily="34" charset="-34"/>
                <a:ea typeface="Arial" pitchFamily="34" charset="0"/>
                <a:cs typeface="TH SarabunPSK" pitchFamily="34" charset="-34"/>
              </a:rPr>
              <a:t>Integration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H SarabunPSK" pitchFamily="34" charset="-34"/>
              <a:ea typeface="Arial" pitchFamily="34" charset="0"/>
              <a:cs typeface="TH SarabunPSK" pitchFamily="34" charset="-34"/>
            </a:endParaRPr>
          </a:p>
        </p:txBody>
      </p:sp>
      <p:sp>
        <p:nvSpPr>
          <p:cNvPr id="14" name="ลูกศรซ้าย 26"/>
          <p:cNvSpPr>
            <a:spLocks noChangeArrowheads="1"/>
          </p:cNvSpPr>
          <p:nvPr/>
        </p:nvSpPr>
        <p:spPr bwMode="auto">
          <a:xfrm>
            <a:off x="5729861" y="3489612"/>
            <a:ext cx="516544" cy="148556"/>
          </a:xfrm>
          <a:prstGeom prst="leftArrow">
            <a:avLst>
              <a:gd name="adj1" fmla="val 50000"/>
              <a:gd name="adj2" fmla="val 49793"/>
            </a:avLst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ลูกศรซ้าย 26"/>
          <p:cNvSpPr>
            <a:spLocks noChangeArrowheads="1"/>
          </p:cNvSpPr>
          <p:nvPr/>
        </p:nvSpPr>
        <p:spPr bwMode="auto">
          <a:xfrm>
            <a:off x="5729861" y="4389155"/>
            <a:ext cx="669488" cy="182852"/>
          </a:xfrm>
          <a:prstGeom prst="leftArrow">
            <a:avLst>
              <a:gd name="adj1" fmla="val 50000"/>
              <a:gd name="adj2" fmla="val 49793"/>
            </a:avLst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กล่องข้อความ 27"/>
          <p:cNvSpPr txBox="1"/>
          <p:nvPr/>
        </p:nvSpPr>
        <p:spPr>
          <a:xfrm>
            <a:off x="2874368" y="5562384"/>
            <a:ext cx="360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Palatino Linotype" panose="02040502050505030304" pitchFamily="18" charset="0"/>
              </a:rPr>
              <a:t>Provincial based</a:t>
            </a:r>
            <a:endParaRPr lang="en-US" sz="2800" b="1" dirty="0">
              <a:latin typeface="Palatino Linotype" panose="02040502050505030304" pitchFamily="18" charset="0"/>
            </a:endParaRPr>
          </a:p>
        </p:txBody>
      </p:sp>
      <p:sp>
        <p:nvSpPr>
          <p:cNvPr id="26" name="ลูกศรซ้าย 26"/>
          <p:cNvSpPr>
            <a:spLocks noChangeArrowheads="1"/>
          </p:cNvSpPr>
          <p:nvPr/>
        </p:nvSpPr>
        <p:spPr bwMode="auto">
          <a:xfrm>
            <a:off x="5738451" y="2584751"/>
            <a:ext cx="516544" cy="148556"/>
          </a:xfrm>
          <a:prstGeom prst="leftArrow">
            <a:avLst>
              <a:gd name="adj1" fmla="val 50000"/>
              <a:gd name="adj2" fmla="val 49793"/>
            </a:avLst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685552" y="2706856"/>
            <a:ext cx="18778" cy="4370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683770" y="4088385"/>
            <a:ext cx="12119" cy="29891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5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449733" y="176431"/>
            <a:ext cx="1129776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สำนักงานศึกษาธิการ</a:t>
            </a:r>
            <a:r>
              <a:rPr lang="th-TH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 ปฏิบัติ</a:t>
            </a:r>
            <a:r>
              <a:rPr lang="th-TH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ของกระทรวงศึกษาธิการเกี่ยวกับการบริหารและการจัดการศึกษาตามที่กฎหมายกำหนดการปฏิบัติราชการตามอำนาจหน้าที่ นโยบาย และยุทธศาสตร์ของส่วนราชการต่าง ๆ ที่มอบหมายและให้มีอำนาจ</a:t>
            </a:r>
            <a:r>
              <a:rPr lang="th-TH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หน้าที่ใน</a:t>
            </a:r>
            <a:r>
              <a:rPr lang="th-TH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เขตจังหวัด ดังต่อไปนี้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8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</a:t>
            </a: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๑) รับผิดชอบงานธุรการของ </a:t>
            </a:r>
            <a:r>
              <a:rPr lang="th-TH" sz="2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อกศจ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รวมทั้ง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ปฏิบัติงาน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ราชการที่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เป็นไปตามอำนาจและหน้าที่ของ </a:t>
            </a:r>
            <a:r>
              <a:rPr lang="th-TH" sz="2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และตามที่ </a:t>
            </a:r>
            <a:r>
              <a:rPr lang="th-TH" sz="2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มอบหมาย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๒) จัดทำแผนพัฒนาการศึกษาและแผนปฏิบัติการ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๓) สั่งการ กำกับ ดูแล เร่งรัด ติดตาม และประเมินผลการปฏิบัติงานของส่วน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ราชการให้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เป็นไปตามนโยบายของกระทรวงศึกษาธิการ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๔) จัดระบบ ส่งเสริม และประสานงานเครือข่ายข้อมูลสารสนเทศและ</a:t>
            </a:r>
            <a:r>
              <a:rPr lang="th-TH" sz="2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</a:t>
            </a:r>
            <a:r>
              <a:rPr lang="th-TH" sz="2400" dirty="0" err="1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ดิจิทัล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๕) ส่งเสริมและสนับสนุนการศึกษาเพื่อคนพิการ ผู้ด้อยโอกาส และผู้มีความสามารถพิเศษ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๖) ดำเนินงานเกี่ยวกับการบริหารงานบุคคลของข้าราชการครูและบุคลากรทางการศึกษา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๗) ส่งเสริม สนับสนุน และดำเนินการเกี่ยวกับงานด้านวิชาการ การนิเทศ และแนะแนวการศึกษา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ทุกระดับและทุกประเภท รวมทั้งติดตามและประเมินผลระบบบริหารและการจัดการศึกษา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๘) ดำเนินการเกี่ยวกับการตรวจสอบด้านการบริหาร การเงิน และการบัญชีของส่วน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</a:t>
            </a:r>
            <a:b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๙) ส่งเสริมและประสานงานการศาสนา ศิลปะ วัฒนธรรม และการกีฬาเพื่อการศึกษา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๑๐) ส่งเสริม สนับสนุน และดำเนินการเกี่ยวกับการจัดการศึกษาเอกชน</a:t>
            </a:r>
            <a:endParaRPr lang="en-US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(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๑๑) ปฏิบัติภารกิจตามนโยบายของกระทรวงศึกษาธิการหรือตามที่ได้รับ</a:t>
            </a:r>
            <a:r>
              <a:rPr lang="th-TH" sz="2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มอบหมาย</a:t>
            </a:r>
            <a:endParaRPr lang="en-US" sz="2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9733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632768" y="252636"/>
            <a:ext cx="8574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สำนักงานศึกษาธิการจังหวัดเพชรบูรณ์ มีโครงการตามแผนปฏิบัติราชการประจำปีงบประมาณ พ.ศ.2562  รวมจำนวน  4  โครงการ ดังนี้ </a:t>
            </a:r>
            <a:endParaRPr lang="en-US" sz="3200" b="1" dirty="0"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643089"/>
              </p:ext>
            </p:extLst>
          </p:nvPr>
        </p:nvGraphicFramePr>
        <p:xfrm>
          <a:off x="1009452" y="1745704"/>
          <a:ext cx="8136903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4571207"/>
                <a:gridCol w="1338032"/>
                <a:gridCol w="1723608"/>
              </a:tblGrid>
              <a:tr h="241176"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ที่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โครงการ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งบประมาณ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กลุ่มที่รับผิดชอบ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1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เพิ่มประสิทธิภาพการบริหารจัดการนโยบายและแผนการศึกษาจังหวัดเพชรบูรณ์ ประจำปีงบประมาณ พ.ศ. 2562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60,000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นโยบายและแผน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2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500" b="0" i="0" u="none" strike="noStrike" kern="1200" baseline="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การตรวจราชการ ติดตาม และประเมินผลการจัดการศึกษา ปีงบประมาณ 2562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120,000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นิเทศติดตามและประเมินผล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3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500" b="0" i="0" u="none" strike="noStrike" kern="1200" baseline="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เสริมสร้างศักยภาพบุคลากรในสำนักงานศึกษาธิการจังหวัดเพชรบูรณ์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54,800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อำนวยการ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4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500" b="0" i="0" u="none" strike="noStrike" kern="1200" baseline="0" dirty="0" smtClean="0">
                          <a:solidFill>
                            <a:schemeClr val="dk1"/>
                          </a:solidFill>
                          <a:latin typeface="TH SarabunIT๙" pitchFamily="34" charset="-34"/>
                          <a:ea typeface="+mn-ea"/>
                          <a:cs typeface="TH SarabunIT๙" pitchFamily="34" charset="-34"/>
                        </a:rPr>
                        <a:t>พัฒนาประสิทธิภาพการบริหารจัดการศึกษาจังหวัดเพชรบูรณ์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120,000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500" dirty="0" smtClean="0">
                          <a:latin typeface="TH SarabunIT๙" pitchFamily="34" charset="-34"/>
                          <a:cs typeface="TH SarabunIT๙" pitchFamily="34" charset="-34"/>
                        </a:rPr>
                        <a:t>อำนวยการ</a:t>
                      </a:r>
                      <a:endParaRPr lang="en-US" sz="2500" dirty="0">
                        <a:latin typeface="TH SarabunIT๙" pitchFamily="34" charset="-34"/>
                        <a:cs typeface="TH SarabunIT๙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73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1562100" y="121641"/>
            <a:ext cx="6807200" cy="569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err="1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บูรณา</a:t>
            </a:r>
            <a:r>
              <a:rPr lang="th-TH" sz="3200" b="1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การในพื้นที่จังหวัด</a:t>
            </a:r>
            <a:endParaRPr lang="en-US" sz="3200" b="1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3971344" y="2198067"/>
            <a:ext cx="5022269" cy="609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โครงการ </a:t>
            </a:r>
            <a:r>
              <a:rPr lang="en-US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TFE  (Teams For Education)</a:t>
            </a: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3981450" y="2871081"/>
            <a:ext cx="5988050" cy="6096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โครงการขับเคลื่อนการพัฒนาการจัดการศึกษาปฐมวัยในระดับพื้นที่</a:t>
            </a:r>
            <a:endParaRPr lang="en-US" sz="2500" dirty="0">
              <a:solidFill>
                <a:schemeClr val="dk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3981450" y="3574129"/>
            <a:ext cx="6007100" cy="71290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โครงการ </a:t>
            </a:r>
            <a:r>
              <a:rPr lang="en-US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Coaching Teams </a:t>
            </a:r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เพื่อยกระดับคุณภาพการศึกษาของสำนักงานศึกษาธิการจังหวัดเพชรบูรณ์</a:t>
            </a:r>
            <a:endParaRPr lang="en-US" sz="2500" dirty="0">
              <a:solidFill>
                <a:schemeClr val="dk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3990975" y="4480493"/>
            <a:ext cx="6007100" cy="6731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โครงการ เพิ่มโอกาสการเข้าถึงการศึกษาของเด็กด้อยโอกาส  </a:t>
            </a:r>
            <a:endParaRPr lang="en-US" sz="2500" dirty="0">
              <a:solidFill>
                <a:schemeClr val="dk1"/>
              </a:solidFill>
              <a:latin typeface="TH SarabunIT๙" pitchFamily="34" charset="-34"/>
              <a:cs typeface="TH SarabunIT๙" pitchFamily="34" charset="-34"/>
            </a:endParaRPr>
          </a:p>
          <a:p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เด็กออกกลางคันและเด็กตกหล่นในรูปแบบที่เหมาะสม </a:t>
            </a:r>
            <a:endParaRPr lang="en-US" sz="2500" dirty="0">
              <a:solidFill>
                <a:schemeClr val="dk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3933825" y="5308951"/>
            <a:ext cx="5822950" cy="622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โครงการสร้างภูมิคุ้มกันและป้องกัน</a:t>
            </a:r>
            <a:r>
              <a:rPr lang="th-TH" sz="2500" dirty="0" err="1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ยาเสพติด</a:t>
            </a:r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ในสถานศึกษา</a:t>
            </a:r>
            <a:endParaRPr lang="en-US" sz="2500" dirty="0">
              <a:solidFill>
                <a:schemeClr val="dk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3933825" y="6064518"/>
            <a:ext cx="5708650" cy="5950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500" dirty="0" smtClean="0">
                <a:latin typeface="TH SarabunIT๙" pitchFamily="34" charset="-34"/>
                <a:cs typeface="TH SarabunIT๙" pitchFamily="34" charset="-34"/>
              </a:rPr>
              <a:t>หลักสูตร</a:t>
            </a:r>
            <a:r>
              <a:rPr lang="th-TH" sz="2500" dirty="0">
                <a:latin typeface="TH SarabunIT๙" pitchFamily="34" charset="-34"/>
                <a:cs typeface="TH SarabunIT๙" pitchFamily="34" charset="-34"/>
              </a:rPr>
              <a:t>ส่งเสริมวินัยจราจรของผู้เรียนในจังหวัดเพชรบูรณ์</a:t>
            </a:r>
            <a:endParaRPr lang="en-US" sz="2500" dirty="0">
              <a:solidFill>
                <a:schemeClr val="dk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58928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สี่เหลี่ยมผืนผ้ามุมมน 19"/>
          <p:cNvSpPr/>
          <p:nvPr/>
        </p:nvSpPr>
        <p:spPr>
          <a:xfrm>
            <a:off x="176705" y="1244600"/>
            <a:ext cx="2680795" cy="375621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สำนักงานศึกษาธิการจังหวัดเพชรบูรณ์</a:t>
            </a:r>
            <a:br>
              <a:rPr lang="th-TH" sz="2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ได้มีการดำเนินงานโครงการที่มีการบูร</a:t>
            </a:r>
            <a:r>
              <a:rPr lang="th-TH" sz="2800" dirty="0" err="1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ณา</a:t>
            </a:r>
            <a:r>
              <a:rPr lang="th-TH" sz="2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การในพื้นที่</a:t>
            </a:r>
            <a:br>
              <a:rPr lang="th-TH" sz="2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800" dirty="0" smtClean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จำนวน 7 โครงการเด่นๆ</a:t>
            </a:r>
            <a:endParaRPr lang="en-US" sz="2800" dirty="0">
              <a:solidFill>
                <a:schemeClr val="tx1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3990975" y="870755"/>
            <a:ext cx="5139453" cy="51542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โครงการน้อมนำพระรา</a:t>
            </a:r>
            <a:r>
              <a:rPr lang="th-TH" sz="2500" dirty="0" err="1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โชบาย</a:t>
            </a:r>
            <a:r>
              <a:rPr lang="th-TH" sz="2500" dirty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ด้านการศึกษา สู่การปฏิบัติ</a:t>
            </a:r>
            <a:endParaRPr lang="en-US" sz="2500" dirty="0">
              <a:solidFill>
                <a:schemeClr val="dk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2" name="สี่เหลี่ยมผืนผ้ามุมมน 21"/>
          <p:cNvSpPr/>
          <p:nvPr/>
        </p:nvSpPr>
        <p:spPr>
          <a:xfrm>
            <a:off x="3981450" y="1511134"/>
            <a:ext cx="7600950" cy="59671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h-TH" sz="2400" b="1" dirty="0" smtClean="0"/>
          </a:p>
          <a:p>
            <a:pPr algn="ctr"/>
            <a:r>
              <a:rPr lang="th-TH" sz="2500" dirty="0" smtClean="0">
                <a:solidFill>
                  <a:schemeClr val="dk1"/>
                </a:solidFill>
                <a:latin typeface="TH SarabunIT๙" pitchFamily="34" charset="-34"/>
                <a:cs typeface="TH SarabunIT๙" pitchFamily="34" charset="-34"/>
              </a:rPr>
              <a:t>โครงการ ศธ.ปลูกป่าเฉลิมพระเกียรติ เนื่องในโอกาสมหามงคลพระราชพิธีบรมราชาภิเษก </a:t>
            </a:r>
            <a:endParaRPr lang="en-US" sz="2500" dirty="0" smtClean="0">
              <a:solidFill>
                <a:schemeClr val="dk1"/>
              </a:solidFill>
              <a:latin typeface="TH SarabunIT๙" pitchFamily="34" charset="-34"/>
              <a:cs typeface="TH SarabunIT๙" pitchFamily="34" charset="-34"/>
            </a:endParaRPr>
          </a:p>
          <a:p>
            <a:endParaRPr lang="en-US" sz="2500" dirty="0">
              <a:solidFill>
                <a:schemeClr val="dk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32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1044</TotalTime>
  <Words>1617</Words>
  <Application>Microsoft Office PowerPoint</Application>
  <PresentationFormat>แบบจอกว้าง</PresentationFormat>
  <Paragraphs>225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33" baseType="lpstr">
      <vt:lpstr>Arial</vt:lpstr>
      <vt:lpstr>Calibri</vt:lpstr>
      <vt:lpstr>Cordia New</vt:lpstr>
      <vt:lpstr>IrisUPC</vt:lpstr>
      <vt:lpstr>Leelawadee</vt:lpstr>
      <vt:lpstr>Palatino Linotype</vt:lpstr>
      <vt:lpstr>TH Sarabun New</vt:lpstr>
      <vt:lpstr>TH SarabunIT๙</vt:lpstr>
      <vt:lpstr>TH SarabunPSK</vt:lpstr>
      <vt:lpstr>Times New Roman</vt:lpstr>
      <vt:lpstr>Trebuchet MS</vt:lpstr>
      <vt:lpstr>Wingdings 3</vt:lpstr>
      <vt:lpstr>Facet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กระบวนงาน ศธจ.เพชรบูรณ์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นโยบายด้านการจัดการทรัพยากรธรรมชาติและสิ่งแวดล้อมในสถานศึกษา</dc:title>
  <dc:creator>chanai</dc:creator>
  <cp:lastModifiedBy>USER</cp:lastModifiedBy>
  <cp:revision>121</cp:revision>
  <dcterms:created xsi:type="dcterms:W3CDTF">2019-07-23T07:11:14Z</dcterms:created>
  <dcterms:modified xsi:type="dcterms:W3CDTF">2019-11-20T11:12:42Z</dcterms:modified>
</cp:coreProperties>
</file>